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s>
</file>

<file path=ppt/notesSlides/_rels/notesSlide1.xml.rels><?xml version="1.0" encoding="UTF-8" standalone="yes"?>
<Relationships xmlns="http://schemas.openxmlformats.org/package/2006/relationships">
  <Relationship Id="rId1"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Welcome — this is FrameBind, and the promise is simple: your deck, done in minutes. You describe what you need, or hand over a document you already have, and you get back a real, fully editable PowerPoint — not a flat picture of slides, but actual shapes, text and charts. And you pay per deck, with no subscription. Let me show you why that matters.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And this fits a lot of people. Founders use it for pitch decks — a sharp story, fast, when they're raising or selling. Consultants and analysts use it for reports, where the findings need to look the part. Teachers and trainers use it for lessons — clear, ready-to-teach slides. And marketers use it for brand decks, on-brand and out the door without waiting in the design queue. Whatever deck you need to make, FrameBind is built for it.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Let's make the benefit concrete with the thing everyone's short on: time. Done by hand in PowerPoint, a deck eats an afternoon. Hire a designer and you're waiting several days for the back-and-forth to finish. With FrameBind, you're looking at about thirty minutes. These figures are illustrative, of course, but the shape of it is the whole point — minutes, not days.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There are three tiers, and they scale with the deck you need. Standard gives you up to eight slides — a quick, clean deck. Pro takes you up to fifteen and unlocks AI-generated images and editable data charts, which is why it's the popular choice. Studio goes up to twenty-five slides and adds your own brand kit plus three rounds of revisions. Every tier gives you a real, editable file with speaker notes.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And the pricing is refreshingly simple. Standard is twenty-three dollars a deck. Pro is forty-seven, with AI images, editable charts and a revision round. Studio is seventy-three, with everything in Pro plus your brand kit and three revisions. Every one of those is a one-off, per-deck price — no subscription, credits never expire, and there are multi-deck packs if you make them often.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So here's the bottom line. Your next deck is one prompt away. Describe it or drop in a document, review the plan, and download a polished, fully editable PowerPoint in minutes — from twenty-three dollars a deck, with no subscription. Start with FrameBind, and make your next deck the easy way.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First, let's be honest about how making a deck feels today. Every route costs you something. You can start from a blank slide in PowerPoint and lose an entire afternoon nudging boxes and re-aligning text. You can grab an off-the-shelf template, which gets you moving but makes your deck look like everyone else's. Or you can hire a designer — who does great work, but takes real money and days of back-and-forth before you even see the first slide. There is, though, a fourth way.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That fourth way is FrameBind. Here's the whole idea: you describe what you need, or drop in a document you already have, and FrameBind designs the entire deck for you — the layout, the colours, the type, even the charts. Minutes later you get a real PowerPoint file. Not an image of slides, but editable shapes and text boxes and charts you can change anywhere. And there's no subscription — you simply pay per deck.</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It comes down to three simple steps. First, describe it — tell FrameBind your topic, or upload a document, report or set of notes to build from. Second, review the proposed plan — you see the suggested outline, colours, fonts and layout, and you can adjust anything before it's built. And third, you get an editable dot-pptx file you can tweak in PowerPoint, Keynote or Google Slides. Describe, review, download — that's it.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So what actually makes FrameBind different? Four things. It's editable to the core — every shape, text box and chart is a real PowerPoint object, never a flat image. The charts are real too, so you can change a number and the chart updates. You pay per deck, with no subscription, and your credits never expire. And on the higher tiers, your own brand kit flows onto every slide automatically. Let's look closer at the two that surprise people most.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The first is editability. Because every element on the slide is a native object, you open the file in PowerPoint and everything moves. Drag a box, rewrite a line, recolour a bar, swap the numbers in a chart — it's your file, and you can edit it in PowerPoint, Keynote or Google Slides, on any machine. Text, shapes, charts, tables, icons — all of it, fully editable. Nothing is locked into a picture.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That difference is clearest with charts. Most tools paste in a flat picture of a chart — and the moment you need to change one number, you have to recreate the whole thing somewhere else. FrameBind gives you the chart itself: real bars, real axes, real labels, all editable shapes. Click a bar, change a value, and it updates right there in your slide. No screenshots, no redoing.</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For teams who care about consistency, there's your brand kit. You save your colours, your fonts and your logo once, and FrameBind applies them to every deck automatically — so everything you make is on-brand, with no manual cleanup at the end. This one's part of the Studio tier, and it's what turns FrameBind from a quick deck tool into something your whole brand can run 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Now, about pricing — because this is where FrameBind really breaks from the pack. You buy a deck when you need one. Compare that to a subscription, where you pay every single month whether you use it or not. With FrameBind you pay once, per deck, and your credits never expire. No lock-in, no quietly draining account — you only pay when you actually make something.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AFAF7"/>
          </a:solidFill>
          <a:ln>
            <a:noFill/>
          </a:ln>
        </p:spPr>
      </p:sp>
      <p:grpSp>
        <p:nvGrpSpPr>
          <p:cNvPr id="15" name="Group 15"/>
          <p:cNvGrpSpPr/>
          <p:nvPr/>
        </p:nvGrpSpPr>
        <p:grpSpPr>
          <a:xfrm>
            <a:off x="7010400" y="1428750"/>
            <a:ext cx="4152900" cy="4152900"/>
            <a:chOff x="7010400" y="1428750"/>
            <a:chExt cx="4152900" cy="4152900"/>
          </a:xfrm>
        </p:grpSpPr>
        <p:sp>
          <p:nvSpPr>
            <p:cNvPr id="3" name="Freeform 3"/>
            <p:cNvSpPr/>
            <p:nvPr/>
          </p:nvSpPr>
          <p:spPr>
            <a:xfrm>
              <a:off x="8305800" y="1428750"/>
              <a:ext cx="2857500" cy="1790700"/>
            </a:xfrm>
            <a:custGeom>
              <a:avLst/>
              <a:gdLst/>
              <a:ahLst/>
              <a:cxnLst/>
              <a:rect l="l" t="t" r="r" b="b"/>
              <a:pathLst>
                <a:path w="2857500" h="1790700">
                  <a:moveTo>
                    <a:pt x="152400" y="0"/>
                  </a:moveTo>
                  <a:lnTo>
                    <a:pt x="2705100" y="0"/>
                  </a:lnTo>
                  <a:cubicBezTo>
                    <a:pt x="2789268" y="0"/>
                    <a:pt x="2857500" y="68232"/>
                    <a:pt x="2857500" y="152400"/>
                  </a:cubicBezTo>
                  <a:lnTo>
                    <a:pt x="2857500" y="1638300"/>
                  </a:lnTo>
                  <a:cubicBezTo>
                    <a:pt x="2857500" y="1722468"/>
                    <a:pt x="2789268" y="1790700"/>
                    <a:pt x="2705100" y="1790700"/>
                  </a:cubicBezTo>
                  <a:lnTo>
                    <a:pt x="152400" y="1790700"/>
                  </a:lnTo>
                  <a:cubicBezTo>
                    <a:pt x="68232" y="1790700"/>
                    <a:pt x="0" y="1722468"/>
                    <a:pt x="0" y="1638300"/>
                  </a:cubicBezTo>
                  <a:lnTo>
                    <a:pt x="0" y="152400"/>
                  </a:lnTo>
                  <a:cubicBezTo>
                    <a:pt x="0" y="68232"/>
                    <a:pt x="68232" y="0"/>
                    <a:pt x="152400" y="0"/>
                  </a:cubicBezTo>
                  <a:close/>
                </a:path>
              </a:pathLst>
            </a:custGeom>
            <a:solidFill>
              <a:srgbClr val="F3F1EA">
                <a:alpha val="55000"/>
              </a:srgbClr>
            </a:solidFill>
            <a:ln w="9525">
              <a:solidFill>
                <a:srgbClr val="E8E4DC"/>
              </a:solidFill>
            </a:ln>
          </p:spPr>
        </p:sp>
        <p:sp>
          <p:nvSpPr>
            <p:cNvPr id="4" name="Freeform 4"/>
            <p:cNvSpPr/>
            <p:nvPr/>
          </p:nvSpPr>
          <p:spPr>
            <a:xfrm>
              <a:off x="7696200" y="2343150"/>
              <a:ext cx="3048000" cy="1905000"/>
            </a:xfrm>
            <a:custGeom>
              <a:avLst/>
              <a:gdLst/>
              <a:ahLst/>
              <a:cxnLst/>
              <a:rect l="l" t="t" r="r" b="b"/>
              <a:pathLst>
                <a:path w="3048000" h="1905000">
                  <a:moveTo>
                    <a:pt x="152400" y="0"/>
                  </a:moveTo>
                  <a:lnTo>
                    <a:pt x="2895600" y="0"/>
                  </a:lnTo>
                  <a:cubicBezTo>
                    <a:pt x="2979768" y="0"/>
                    <a:pt x="3048000" y="68232"/>
                    <a:pt x="3048000" y="152400"/>
                  </a:cubicBezTo>
                  <a:lnTo>
                    <a:pt x="3048000" y="1752600"/>
                  </a:lnTo>
                  <a:cubicBezTo>
                    <a:pt x="3048000" y="1836768"/>
                    <a:pt x="2979768" y="1905000"/>
                    <a:pt x="2895600" y="1905000"/>
                  </a:cubicBezTo>
                  <a:lnTo>
                    <a:pt x="152400" y="1905000"/>
                  </a:lnTo>
                  <a:cubicBezTo>
                    <a:pt x="68232" y="1905000"/>
                    <a:pt x="0" y="1836768"/>
                    <a:pt x="0" y="1752600"/>
                  </a:cubicBezTo>
                  <a:lnTo>
                    <a:pt x="0" y="152400"/>
                  </a:lnTo>
                  <a:cubicBezTo>
                    <a:pt x="0" y="68232"/>
                    <a:pt x="68232" y="0"/>
                    <a:pt x="152400" y="0"/>
                  </a:cubicBezTo>
                  <a:close/>
                </a:path>
              </a:pathLst>
            </a:custGeom>
            <a:solidFill>
              <a:srgbClr val="F3F1EA">
                <a:alpha val="80000"/>
              </a:srgbClr>
            </a:solidFill>
            <a:ln w="9525">
              <a:solidFill>
                <a:srgbClr val="E8E4DC"/>
              </a:solidFill>
            </a:ln>
            <a:effectLst>
              <a:outerShdw blurRad="190500" dist="57150" dir="5400000" algn="ctr" rotWithShape="0">
                <a:srgbClr val="0F0F0F">
                  <a:alpha val="7500"/>
                </a:srgbClr>
              </a:outerShdw>
            </a:effectLst>
          </p:spPr>
        </p:sp>
        <p:sp>
          <p:nvSpPr>
            <p:cNvPr id="5" name="Freeform 5"/>
            <p:cNvSpPr/>
            <p:nvPr/>
          </p:nvSpPr>
          <p:spPr>
            <a:xfrm>
              <a:off x="7010400" y="3333750"/>
              <a:ext cx="3543300" cy="2247900"/>
            </a:xfrm>
            <a:custGeom>
              <a:avLst/>
              <a:gdLst/>
              <a:ahLst/>
              <a:cxnLst/>
              <a:rect l="l" t="t" r="r" b="b"/>
              <a:pathLst>
                <a:path w="3543300" h="2247900">
                  <a:moveTo>
                    <a:pt x="152400" y="0"/>
                  </a:moveTo>
                  <a:lnTo>
                    <a:pt x="3390900" y="0"/>
                  </a:lnTo>
                  <a:cubicBezTo>
                    <a:pt x="3475068" y="0"/>
                    <a:pt x="3543300" y="68232"/>
                    <a:pt x="3543300" y="152400"/>
                  </a:cubicBezTo>
                  <a:lnTo>
                    <a:pt x="3543300" y="2095500"/>
                  </a:lnTo>
                  <a:cubicBezTo>
                    <a:pt x="3543300" y="2179668"/>
                    <a:pt x="3475068" y="2247900"/>
                    <a:pt x="3390900" y="2247900"/>
                  </a:cubicBezTo>
                  <a:lnTo>
                    <a:pt x="152400" y="2247900"/>
                  </a:lnTo>
                  <a:cubicBezTo>
                    <a:pt x="68232" y="2247900"/>
                    <a:pt x="0" y="2179668"/>
                    <a:pt x="0" y="2095500"/>
                  </a:cubicBezTo>
                  <a:lnTo>
                    <a:pt x="0" y="152400"/>
                  </a:lnTo>
                  <a:cubicBezTo>
                    <a:pt x="0" y="68232"/>
                    <a:pt x="68232" y="0"/>
                    <a:pt x="152400" y="0"/>
                  </a:cubicBezTo>
                  <a:close/>
                </a:path>
              </a:pathLst>
            </a:custGeom>
            <a:solidFill>
              <a:srgbClr val="F3F1EA"/>
            </a:solidFill>
            <a:ln w="9525">
              <a:solidFill>
                <a:srgbClr val="E8E4DC"/>
              </a:solidFill>
            </a:ln>
            <a:effectLst>
              <a:outerShdw blurRad="190500" dist="57150" dir="5400000" algn="ctr" rotWithShape="0">
                <a:srgbClr val="0F0F0F">
                  <a:alpha val="7500"/>
                </a:srgbClr>
              </a:outerShdw>
            </a:effectLst>
          </p:spPr>
        </p:sp>
        <p:sp>
          <p:nvSpPr>
            <p:cNvPr id="6" name="Freeform 6"/>
            <p:cNvSpPr/>
            <p:nvPr/>
          </p:nvSpPr>
          <p:spPr>
            <a:xfrm>
              <a:off x="7315200" y="3657600"/>
              <a:ext cx="1638300" cy="171450"/>
            </a:xfrm>
            <a:custGeom>
              <a:avLst/>
              <a:gdLst/>
              <a:ahLst/>
              <a:cxnLst/>
              <a:rect l="l" t="t" r="r" b="b"/>
              <a:pathLst>
                <a:path w="1638300" h="171450">
                  <a:moveTo>
                    <a:pt x="57150" y="0"/>
                  </a:moveTo>
                  <a:lnTo>
                    <a:pt x="1581150" y="0"/>
                  </a:lnTo>
                  <a:cubicBezTo>
                    <a:pt x="1612713" y="0"/>
                    <a:pt x="1638300" y="25587"/>
                    <a:pt x="1638300" y="57150"/>
                  </a:cubicBezTo>
                  <a:lnTo>
                    <a:pt x="1638300" y="114300"/>
                  </a:lnTo>
                  <a:cubicBezTo>
                    <a:pt x="1638300" y="145863"/>
                    <a:pt x="1612713" y="171450"/>
                    <a:pt x="1581150" y="171450"/>
                  </a:cubicBezTo>
                  <a:lnTo>
                    <a:pt x="57150" y="171450"/>
                  </a:lnTo>
                  <a:cubicBezTo>
                    <a:pt x="25587" y="171450"/>
                    <a:pt x="0" y="145863"/>
                    <a:pt x="0" y="114300"/>
                  </a:cubicBezTo>
                  <a:lnTo>
                    <a:pt x="0" y="57150"/>
                  </a:lnTo>
                  <a:cubicBezTo>
                    <a:pt x="0" y="25587"/>
                    <a:pt x="25587" y="0"/>
                    <a:pt x="57150" y="0"/>
                  </a:cubicBezTo>
                  <a:close/>
                </a:path>
              </a:pathLst>
            </a:custGeom>
            <a:solidFill>
              <a:srgbClr val="0F0F0F"/>
            </a:solidFill>
            <a:ln>
              <a:noFill/>
            </a:ln>
          </p:spPr>
        </p:sp>
        <p:sp>
          <p:nvSpPr>
            <p:cNvPr id="7" name="Freeform 7"/>
            <p:cNvSpPr/>
            <p:nvPr/>
          </p:nvSpPr>
          <p:spPr>
            <a:xfrm>
              <a:off x="7315200" y="3924300"/>
              <a:ext cx="571500" cy="57150"/>
            </a:xfrm>
            <a:custGeom>
              <a:avLst/>
              <a:gdLst/>
              <a:ahLst/>
              <a:cxnLst/>
              <a:rect l="l" t="t" r="r" b="b"/>
              <a:pathLst>
                <a:path w="571500" h="57150">
                  <a:moveTo>
                    <a:pt x="28575" y="0"/>
                  </a:moveTo>
                  <a:lnTo>
                    <a:pt x="542925" y="0"/>
                  </a:lnTo>
                  <a:cubicBezTo>
                    <a:pt x="558707" y="0"/>
                    <a:pt x="571500" y="12793"/>
                    <a:pt x="571500" y="28575"/>
                  </a:cubicBezTo>
                  <a:lnTo>
                    <a:pt x="571500" y="28575"/>
                  </a:lnTo>
                  <a:cubicBezTo>
                    <a:pt x="571500" y="44357"/>
                    <a:pt x="558707" y="57150"/>
                    <a:pt x="542925" y="57150"/>
                  </a:cubicBezTo>
                  <a:lnTo>
                    <a:pt x="28575" y="57150"/>
                  </a:lnTo>
                  <a:cubicBezTo>
                    <a:pt x="12793" y="57150"/>
                    <a:pt x="0" y="44357"/>
                    <a:pt x="0" y="28575"/>
                  </a:cubicBezTo>
                  <a:lnTo>
                    <a:pt x="0" y="28575"/>
                  </a:lnTo>
                  <a:cubicBezTo>
                    <a:pt x="0" y="12793"/>
                    <a:pt x="12793" y="0"/>
                    <a:pt x="28575" y="0"/>
                  </a:cubicBezTo>
                  <a:close/>
                </a:path>
              </a:pathLst>
            </a:custGeom>
            <a:solidFill>
              <a:srgbClr val="B8410C"/>
            </a:solidFill>
            <a:ln>
              <a:noFill/>
            </a:ln>
          </p:spPr>
        </p:sp>
        <p:sp>
          <p:nvSpPr>
            <p:cNvPr id="8" name="Freeform 8"/>
            <p:cNvSpPr/>
            <p:nvPr/>
          </p:nvSpPr>
          <p:spPr>
            <a:xfrm>
              <a:off x="7315200" y="4171950"/>
              <a:ext cx="2857500" cy="85725"/>
            </a:xfrm>
            <a:custGeom>
              <a:avLst/>
              <a:gdLst/>
              <a:ahLst/>
              <a:cxnLst/>
              <a:rect l="l" t="t" r="r" b="b"/>
              <a:pathLst>
                <a:path w="2857500" h="85725">
                  <a:moveTo>
                    <a:pt x="38100" y="0"/>
                  </a:moveTo>
                  <a:lnTo>
                    <a:pt x="2819400" y="0"/>
                  </a:lnTo>
                  <a:cubicBezTo>
                    <a:pt x="2840442" y="0"/>
                    <a:pt x="2857500" y="17058"/>
                    <a:pt x="2857500" y="38100"/>
                  </a:cubicBezTo>
                  <a:lnTo>
                    <a:pt x="2857500" y="47625"/>
                  </a:lnTo>
                  <a:cubicBezTo>
                    <a:pt x="2857500" y="68667"/>
                    <a:pt x="2840442" y="85725"/>
                    <a:pt x="2819400" y="85725"/>
                  </a:cubicBezTo>
                  <a:lnTo>
                    <a:pt x="38100" y="85725"/>
                  </a:lnTo>
                  <a:cubicBezTo>
                    <a:pt x="17058" y="85725"/>
                    <a:pt x="0" y="68667"/>
                    <a:pt x="0" y="47625"/>
                  </a:cubicBezTo>
                  <a:lnTo>
                    <a:pt x="0" y="38100"/>
                  </a:lnTo>
                  <a:cubicBezTo>
                    <a:pt x="0" y="17058"/>
                    <a:pt x="17058" y="0"/>
                    <a:pt x="38100" y="0"/>
                  </a:cubicBezTo>
                  <a:close/>
                </a:path>
              </a:pathLst>
            </a:custGeom>
            <a:solidFill>
              <a:srgbClr val="E8E4DC"/>
            </a:solidFill>
            <a:ln>
              <a:noFill/>
            </a:ln>
          </p:spPr>
        </p:sp>
        <p:sp>
          <p:nvSpPr>
            <p:cNvPr id="9" name="Freeform 9"/>
            <p:cNvSpPr/>
            <p:nvPr/>
          </p:nvSpPr>
          <p:spPr>
            <a:xfrm>
              <a:off x="7315200" y="4362450"/>
              <a:ext cx="2552700" cy="85725"/>
            </a:xfrm>
            <a:custGeom>
              <a:avLst/>
              <a:gdLst/>
              <a:ahLst/>
              <a:cxnLst/>
              <a:rect l="l" t="t" r="r" b="b"/>
              <a:pathLst>
                <a:path w="2552700" h="85725">
                  <a:moveTo>
                    <a:pt x="38100" y="0"/>
                  </a:moveTo>
                  <a:lnTo>
                    <a:pt x="2514600" y="0"/>
                  </a:lnTo>
                  <a:cubicBezTo>
                    <a:pt x="2535642" y="0"/>
                    <a:pt x="2552700" y="17058"/>
                    <a:pt x="2552700" y="38100"/>
                  </a:cubicBezTo>
                  <a:lnTo>
                    <a:pt x="2552700" y="47625"/>
                  </a:lnTo>
                  <a:cubicBezTo>
                    <a:pt x="2552700" y="68667"/>
                    <a:pt x="2535642" y="85725"/>
                    <a:pt x="2514600" y="85725"/>
                  </a:cubicBezTo>
                  <a:lnTo>
                    <a:pt x="38100" y="85725"/>
                  </a:lnTo>
                  <a:cubicBezTo>
                    <a:pt x="17058" y="85725"/>
                    <a:pt x="0" y="68667"/>
                    <a:pt x="0" y="47625"/>
                  </a:cubicBezTo>
                  <a:lnTo>
                    <a:pt x="0" y="38100"/>
                  </a:lnTo>
                  <a:cubicBezTo>
                    <a:pt x="0" y="17058"/>
                    <a:pt x="17058" y="0"/>
                    <a:pt x="38100" y="0"/>
                  </a:cubicBezTo>
                  <a:close/>
                </a:path>
              </a:pathLst>
            </a:custGeom>
            <a:solidFill>
              <a:srgbClr val="E8E4DC"/>
            </a:solidFill>
            <a:ln>
              <a:noFill/>
            </a:ln>
          </p:spPr>
        </p:sp>
        <p:sp>
          <p:nvSpPr>
            <p:cNvPr id="10" name="Freeform 10"/>
            <p:cNvSpPr/>
            <p:nvPr/>
          </p:nvSpPr>
          <p:spPr>
            <a:xfrm>
              <a:off x="7315200" y="4552950"/>
              <a:ext cx="2743200" cy="85725"/>
            </a:xfrm>
            <a:custGeom>
              <a:avLst/>
              <a:gdLst/>
              <a:ahLst/>
              <a:cxnLst/>
              <a:rect l="l" t="t" r="r" b="b"/>
              <a:pathLst>
                <a:path w="2743200" h="85725">
                  <a:moveTo>
                    <a:pt x="38100" y="0"/>
                  </a:moveTo>
                  <a:lnTo>
                    <a:pt x="2705100" y="0"/>
                  </a:lnTo>
                  <a:cubicBezTo>
                    <a:pt x="2726142" y="0"/>
                    <a:pt x="2743200" y="17058"/>
                    <a:pt x="2743200" y="38100"/>
                  </a:cubicBezTo>
                  <a:lnTo>
                    <a:pt x="2743200" y="47625"/>
                  </a:lnTo>
                  <a:cubicBezTo>
                    <a:pt x="2743200" y="68667"/>
                    <a:pt x="2726142" y="85725"/>
                    <a:pt x="2705100" y="85725"/>
                  </a:cubicBezTo>
                  <a:lnTo>
                    <a:pt x="38100" y="85725"/>
                  </a:lnTo>
                  <a:cubicBezTo>
                    <a:pt x="17058" y="85725"/>
                    <a:pt x="0" y="68667"/>
                    <a:pt x="0" y="47625"/>
                  </a:cubicBezTo>
                  <a:lnTo>
                    <a:pt x="0" y="38100"/>
                  </a:lnTo>
                  <a:cubicBezTo>
                    <a:pt x="0" y="17058"/>
                    <a:pt x="17058" y="0"/>
                    <a:pt x="38100" y="0"/>
                  </a:cubicBezTo>
                  <a:close/>
                </a:path>
              </a:pathLst>
            </a:custGeom>
            <a:solidFill>
              <a:srgbClr val="E8E4DC"/>
            </a:solidFill>
            <a:ln>
              <a:noFill/>
            </a:ln>
          </p:spPr>
        </p:sp>
        <p:sp>
          <p:nvSpPr>
            <p:cNvPr id="11" name="Freeform 11"/>
            <p:cNvSpPr/>
            <p:nvPr/>
          </p:nvSpPr>
          <p:spPr>
            <a:xfrm>
              <a:off x="7353300" y="5295900"/>
              <a:ext cx="209550" cy="133350"/>
            </a:xfrm>
            <a:custGeom>
              <a:avLst/>
              <a:gdLst/>
              <a:ahLst/>
              <a:cxnLst/>
              <a:rect l="l" t="t" r="r" b="b"/>
              <a:pathLst>
                <a:path w="209550" h="133350">
                  <a:moveTo>
                    <a:pt x="28575" y="0"/>
                  </a:moveTo>
                  <a:lnTo>
                    <a:pt x="180975" y="0"/>
                  </a:lnTo>
                  <a:cubicBezTo>
                    <a:pt x="196757" y="0"/>
                    <a:pt x="209550" y="12793"/>
                    <a:pt x="209550" y="28575"/>
                  </a:cubicBezTo>
                  <a:lnTo>
                    <a:pt x="209550" y="104775"/>
                  </a:lnTo>
                  <a:cubicBezTo>
                    <a:pt x="209550" y="120557"/>
                    <a:pt x="196757" y="133350"/>
                    <a:pt x="180975" y="133350"/>
                  </a:cubicBezTo>
                  <a:lnTo>
                    <a:pt x="28575" y="133350"/>
                  </a:lnTo>
                  <a:cubicBezTo>
                    <a:pt x="12793" y="133350"/>
                    <a:pt x="0" y="120557"/>
                    <a:pt x="0" y="104775"/>
                  </a:cubicBezTo>
                  <a:lnTo>
                    <a:pt x="0" y="28575"/>
                  </a:lnTo>
                  <a:cubicBezTo>
                    <a:pt x="0" y="12793"/>
                    <a:pt x="12793" y="0"/>
                    <a:pt x="28575" y="0"/>
                  </a:cubicBezTo>
                  <a:close/>
                </a:path>
              </a:pathLst>
            </a:custGeom>
            <a:solidFill>
              <a:srgbClr val="DCD7CC"/>
            </a:solidFill>
            <a:ln>
              <a:noFill/>
            </a:ln>
          </p:spPr>
        </p:sp>
        <p:sp>
          <p:nvSpPr>
            <p:cNvPr id="12" name="Freeform 12"/>
            <p:cNvSpPr/>
            <p:nvPr/>
          </p:nvSpPr>
          <p:spPr>
            <a:xfrm>
              <a:off x="7639050" y="5181600"/>
              <a:ext cx="209550" cy="247650"/>
            </a:xfrm>
            <a:custGeom>
              <a:avLst/>
              <a:gdLst/>
              <a:ahLst/>
              <a:cxnLst/>
              <a:rect l="l" t="t" r="r" b="b"/>
              <a:pathLst>
                <a:path w="209550" h="247650">
                  <a:moveTo>
                    <a:pt x="28575" y="0"/>
                  </a:moveTo>
                  <a:lnTo>
                    <a:pt x="180975" y="0"/>
                  </a:lnTo>
                  <a:cubicBezTo>
                    <a:pt x="196757" y="0"/>
                    <a:pt x="209550" y="12793"/>
                    <a:pt x="209550" y="28575"/>
                  </a:cubicBezTo>
                  <a:lnTo>
                    <a:pt x="209550" y="219075"/>
                  </a:lnTo>
                  <a:cubicBezTo>
                    <a:pt x="209550" y="234857"/>
                    <a:pt x="196757" y="247650"/>
                    <a:pt x="180975" y="247650"/>
                  </a:cubicBezTo>
                  <a:lnTo>
                    <a:pt x="28575" y="247650"/>
                  </a:lnTo>
                  <a:cubicBezTo>
                    <a:pt x="12793" y="247650"/>
                    <a:pt x="0" y="234857"/>
                    <a:pt x="0" y="219075"/>
                  </a:cubicBezTo>
                  <a:lnTo>
                    <a:pt x="0" y="28575"/>
                  </a:lnTo>
                  <a:cubicBezTo>
                    <a:pt x="0" y="12793"/>
                    <a:pt x="12793" y="0"/>
                    <a:pt x="28575" y="0"/>
                  </a:cubicBezTo>
                  <a:close/>
                </a:path>
              </a:pathLst>
            </a:custGeom>
            <a:solidFill>
              <a:srgbClr val="DCD7CC"/>
            </a:solidFill>
            <a:ln>
              <a:noFill/>
            </a:ln>
          </p:spPr>
        </p:sp>
        <p:sp>
          <p:nvSpPr>
            <p:cNvPr id="13" name="Freeform 13"/>
            <p:cNvSpPr/>
            <p:nvPr/>
          </p:nvSpPr>
          <p:spPr>
            <a:xfrm>
              <a:off x="7924800" y="5029200"/>
              <a:ext cx="209550" cy="400050"/>
            </a:xfrm>
            <a:custGeom>
              <a:avLst/>
              <a:gdLst/>
              <a:ahLst/>
              <a:cxnLst/>
              <a:rect l="l" t="t" r="r" b="b"/>
              <a:pathLst>
                <a:path w="209550" h="400050">
                  <a:moveTo>
                    <a:pt x="28575" y="0"/>
                  </a:moveTo>
                  <a:lnTo>
                    <a:pt x="180975" y="0"/>
                  </a:lnTo>
                  <a:cubicBezTo>
                    <a:pt x="196757" y="0"/>
                    <a:pt x="209550" y="12793"/>
                    <a:pt x="209550" y="28575"/>
                  </a:cubicBezTo>
                  <a:lnTo>
                    <a:pt x="209550" y="371475"/>
                  </a:lnTo>
                  <a:cubicBezTo>
                    <a:pt x="209550" y="387257"/>
                    <a:pt x="196757" y="400050"/>
                    <a:pt x="180975" y="400050"/>
                  </a:cubicBezTo>
                  <a:lnTo>
                    <a:pt x="28575" y="400050"/>
                  </a:lnTo>
                  <a:cubicBezTo>
                    <a:pt x="12793" y="400050"/>
                    <a:pt x="0" y="387257"/>
                    <a:pt x="0" y="371475"/>
                  </a:cubicBezTo>
                  <a:lnTo>
                    <a:pt x="0" y="28575"/>
                  </a:lnTo>
                  <a:cubicBezTo>
                    <a:pt x="0" y="12793"/>
                    <a:pt x="12793" y="0"/>
                    <a:pt x="28575" y="0"/>
                  </a:cubicBezTo>
                  <a:close/>
                </a:path>
              </a:pathLst>
            </a:custGeom>
            <a:solidFill>
              <a:srgbClr val="B8410C"/>
            </a:solidFill>
            <a:ln>
              <a:noFill/>
            </a:ln>
          </p:spPr>
        </p:sp>
        <p:sp>
          <p:nvSpPr>
            <p:cNvPr id="14" name="Freeform 14"/>
            <p:cNvSpPr/>
            <p:nvPr/>
          </p:nvSpPr>
          <p:spPr>
            <a:xfrm>
              <a:off x="8210550" y="5124450"/>
              <a:ext cx="209550" cy="304800"/>
            </a:xfrm>
            <a:custGeom>
              <a:avLst/>
              <a:gdLst/>
              <a:ahLst/>
              <a:cxnLst/>
              <a:rect l="l" t="t" r="r" b="b"/>
              <a:pathLst>
                <a:path w="209550" h="304800">
                  <a:moveTo>
                    <a:pt x="28575" y="0"/>
                  </a:moveTo>
                  <a:lnTo>
                    <a:pt x="180975" y="0"/>
                  </a:lnTo>
                  <a:cubicBezTo>
                    <a:pt x="196757" y="0"/>
                    <a:pt x="209550" y="12793"/>
                    <a:pt x="209550" y="28575"/>
                  </a:cubicBezTo>
                  <a:lnTo>
                    <a:pt x="209550" y="276225"/>
                  </a:lnTo>
                  <a:cubicBezTo>
                    <a:pt x="209550" y="292007"/>
                    <a:pt x="196757" y="304800"/>
                    <a:pt x="180975" y="304800"/>
                  </a:cubicBezTo>
                  <a:lnTo>
                    <a:pt x="28575" y="304800"/>
                  </a:lnTo>
                  <a:cubicBezTo>
                    <a:pt x="12793" y="304800"/>
                    <a:pt x="0" y="292007"/>
                    <a:pt x="0" y="276225"/>
                  </a:cubicBezTo>
                  <a:lnTo>
                    <a:pt x="0" y="28575"/>
                  </a:lnTo>
                  <a:cubicBezTo>
                    <a:pt x="0" y="12793"/>
                    <a:pt x="12793" y="0"/>
                    <a:pt x="28575" y="0"/>
                  </a:cubicBezTo>
                  <a:close/>
                </a:path>
              </a:pathLst>
            </a:custGeom>
            <a:solidFill>
              <a:srgbClr val="DCD7CC"/>
            </a:solidFill>
            <a:ln>
              <a:noFill/>
            </a:ln>
          </p:spPr>
        </p:sp>
      </p:grpSp>
      <p:sp>
        <p:nvSpPr>
          <p:cNvPr id="16" name="TextBox 16"/>
          <p:cNvSpPr txBox="1"/>
          <p:nvPr/>
        </p:nvSpPr>
        <p:spPr>
          <a:xfrm>
            <a:off x="746760" y="2270760"/>
            <a:ext cx="2340769" cy="243840"/>
          </a:xfrm>
          <a:prstGeom prst="rect">
            <a:avLst/>
          </a:prstGeom>
          <a:noFill/>
          <a:ln>
            <a:noFill/>
          </a:ln>
        </p:spPr>
        <p:txBody>
          <a:bodyPr wrap="none" lIns="0" tIns="0" rIns="0" bIns="0" anchor="t" anchorCtr="0">
            <a:spAutoFit/>
          </a:bodyPr>
          <a:lstStyle/>
          <a:p>
            <a:pPr algn="l"/>
            <a:r>
              <a:rPr lang="zh-CN" sz="1200" b="1" dirty="0">
                <a:solidFill>
                  <a:srgbClr val="8E8A82"/>
                </a:solidFill>
                <a:latin typeface="Inter"/>
                <a:ea typeface="Microsoft YaHei"/>
                <a:cs typeface="Inter"/>
              </a:rPr>
              <a:t>AN EDITABLE-DECK GENERATOR</a:t>
            </a:r>
          </a:p>
        </p:txBody>
      </p:sp>
      <p:sp>
        <p:nvSpPr>
          <p:cNvPr id="17" name="TextBox 17"/>
          <p:cNvSpPr txBox="1"/>
          <p:nvPr/>
        </p:nvSpPr>
        <p:spPr>
          <a:xfrm>
            <a:off x="666750" y="2647950"/>
            <a:ext cx="4268915" cy="1219200"/>
          </a:xfrm>
          <a:prstGeom prst="rect">
            <a:avLst/>
          </a:prstGeom>
          <a:noFill/>
          <a:ln>
            <a:noFill/>
          </a:ln>
        </p:spPr>
        <p:txBody>
          <a:bodyPr wrap="none" lIns="0" tIns="0" rIns="0" bIns="0" anchor="t" anchorCtr="0">
            <a:spAutoFit/>
          </a:bodyPr>
          <a:lstStyle/>
          <a:p>
            <a:pPr algn="l"/>
            <a:r>
              <a:rPr lang="zh-CN" sz="6000" b="1" dirty="0">
                <a:solidFill>
                  <a:srgbClr val="0F0F0F"/>
                </a:solidFill>
                <a:latin typeface="Space Grotesk"/>
                <a:ea typeface="Microsoft YaHei"/>
                <a:cs typeface="Space Grotesk"/>
              </a:rPr>
              <a:t>FrameBind</a:t>
            </a:r>
          </a:p>
        </p:txBody>
      </p:sp>
      <p:sp>
        <p:nvSpPr>
          <p:cNvPr id="18" name="TextBox 18"/>
          <p:cNvSpPr txBox="1"/>
          <p:nvPr/>
        </p:nvSpPr>
        <p:spPr>
          <a:xfrm>
            <a:off x="721995" y="3660458"/>
            <a:ext cx="6056307" cy="640080"/>
          </a:xfrm>
          <a:prstGeom prst="rect">
            <a:avLst/>
          </a:prstGeom>
          <a:noFill/>
          <a:ln>
            <a:noFill/>
          </a:ln>
        </p:spPr>
        <p:txBody>
          <a:bodyPr wrap="none" lIns="0" tIns="0" rIns="0" bIns="0" anchor="t" anchorCtr="0">
            <a:spAutoFit/>
          </a:bodyPr>
          <a:lstStyle/>
          <a:p>
            <a:pPr algn="l"/>
            <a:r>
              <a:rPr lang="zh-CN" sz="3150" b="1" dirty="0">
                <a:solidFill>
                  <a:srgbClr val="0F0F0F"/>
                </a:solidFill>
                <a:latin typeface="Space Grotesk"/>
                <a:ea typeface="Microsoft YaHei"/>
                <a:cs typeface="Space Grotesk"/>
              </a:rPr>
              <a:t xml:space="preserve">Your deck, done in </a:t>
            </a:r>
            <a:r>
              <a:rPr lang="zh-CN" sz="3150" b="1" dirty="0">
                <a:solidFill>
                  <a:srgbClr val="B8410C"/>
                </a:solidFill>
                <a:latin typeface="Space Grotesk"/>
                <a:ea typeface="Microsoft YaHei"/>
                <a:cs typeface="Space Grotesk"/>
              </a:rPr>
              <a:t>minutes.</a:t>
            </a:r>
          </a:p>
        </p:txBody>
      </p:sp>
      <p:sp>
        <p:nvSpPr>
          <p:cNvPr id="19" name="TextBox 19"/>
          <p:cNvSpPr txBox="1"/>
          <p:nvPr/>
        </p:nvSpPr>
        <p:spPr>
          <a:xfrm>
            <a:off x="741045" y="4355782"/>
            <a:ext cx="5289566" cy="335280"/>
          </a:xfrm>
          <a:prstGeom prst="rect">
            <a:avLst/>
          </a:prstGeom>
          <a:noFill/>
          <a:ln>
            <a:noFill/>
          </a:ln>
        </p:spPr>
        <p:txBody>
          <a:bodyPr wrap="none" lIns="0" tIns="0" rIns="0" bIns="0" anchor="t" anchorCtr="0">
            <a:spAutoFit/>
          </a:bodyPr>
          <a:lstStyle/>
          <a:p>
            <a:pPr algn="l"/>
            <a:r>
              <a:rPr lang="zh-CN" sz="1650" dirty="0">
                <a:solidFill>
                  <a:srgbClr val="6B6660"/>
                </a:solidFill>
                <a:latin typeface="Inter"/>
                <a:ea typeface="Microsoft YaHei"/>
                <a:cs typeface="Inter"/>
              </a:rPr>
              <a:t>Turn a prompt or a document into a fully editable</a:t>
            </a:r>
          </a:p>
        </p:txBody>
      </p:sp>
      <p:sp>
        <p:nvSpPr>
          <p:cNvPr id="20" name="TextBox 20"/>
          <p:cNvSpPr txBox="1"/>
          <p:nvPr/>
        </p:nvSpPr>
        <p:spPr>
          <a:xfrm>
            <a:off x="741045" y="4641532"/>
            <a:ext cx="4728496" cy="335280"/>
          </a:xfrm>
          <a:prstGeom prst="rect">
            <a:avLst/>
          </a:prstGeom>
          <a:noFill/>
          <a:ln>
            <a:noFill/>
          </a:ln>
        </p:spPr>
        <p:txBody>
          <a:bodyPr wrap="none" lIns="0" tIns="0" rIns="0" bIns="0" anchor="t" anchorCtr="0">
            <a:spAutoFit/>
          </a:bodyPr>
          <a:lstStyle/>
          <a:p>
            <a:pPr algn="l"/>
            <a:r>
              <a:rPr lang="zh-CN" sz="1650" dirty="0">
                <a:solidFill>
                  <a:srgbClr val="6B6660"/>
                </a:solidFill>
                <a:latin typeface="Inter"/>
                <a:ea typeface="Microsoft YaHei"/>
                <a:cs typeface="Inter"/>
              </a:rPr>
              <a:t>PowerPoint — real shapes, text and charts.</a:t>
            </a:r>
          </a:p>
        </p:txBody>
      </p:sp>
      <p:sp>
        <p:nvSpPr>
          <p:cNvPr id="21" name="Freeform 21"/>
          <p:cNvSpPr/>
          <p:nvPr/>
        </p:nvSpPr>
        <p:spPr>
          <a:xfrm>
            <a:off x="762000" y="5219700"/>
            <a:ext cx="3543300" cy="419100"/>
          </a:xfrm>
          <a:custGeom>
            <a:avLst/>
            <a:gdLst/>
            <a:ahLst/>
            <a:cxnLst/>
            <a:rect l="l" t="t" r="r" b="b"/>
            <a:pathLst>
              <a:path w="3543300" h="419100">
                <a:moveTo>
                  <a:pt x="209550" y="0"/>
                </a:moveTo>
                <a:lnTo>
                  <a:pt x="3333750" y="0"/>
                </a:lnTo>
                <a:cubicBezTo>
                  <a:pt x="3449481" y="0"/>
                  <a:pt x="3543300" y="93819"/>
                  <a:pt x="3543300" y="209550"/>
                </a:cubicBezTo>
                <a:lnTo>
                  <a:pt x="3543300" y="209550"/>
                </a:lnTo>
                <a:cubicBezTo>
                  <a:pt x="3543300" y="325281"/>
                  <a:pt x="3449481" y="419100"/>
                  <a:pt x="3333750" y="419100"/>
                </a:cubicBezTo>
                <a:lnTo>
                  <a:pt x="209550" y="419100"/>
                </a:lnTo>
                <a:cubicBezTo>
                  <a:pt x="93819" y="419100"/>
                  <a:pt x="0" y="325281"/>
                  <a:pt x="0" y="209550"/>
                </a:cubicBezTo>
                <a:lnTo>
                  <a:pt x="0" y="209550"/>
                </a:lnTo>
                <a:cubicBezTo>
                  <a:pt x="0" y="93819"/>
                  <a:pt x="93819" y="0"/>
                  <a:pt x="209550" y="0"/>
                </a:cubicBezTo>
                <a:close/>
              </a:path>
            </a:pathLst>
          </a:custGeom>
          <a:solidFill>
            <a:srgbClr val="F3F1EA"/>
          </a:solidFill>
          <a:ln w="9525">
            <a:solidFill>
              <a:srgbClr val="E8E4DC"/>
            </a:solidFill>
          </a:ln>
        </p:spPr>
      </p:sp>
      <p:sp>
        <p:nvSpPr>
          <p:cNvPr id="22" name="Ellipse 22"/>
          <p:cNvSpPr/>
          <p:nvPr/>
        </p:nvSpPr>
        <p:spPr>
          <a:xfrm>
            <a:off x="962025" y="5381625"/>
            <a:ext cx="95250" cy="95250"/>
          </a:xfrm>
          <a:prstGeom prst="ellipse">
            <a:avLst/>
          </a:prstGeom>
          <a:solidFill>
            <a:srgbClr val="B8410C"/>
          </a:solidFill>
          <a:ln>
            <a:noFill/>
          </a:ln>
        </p:spPr>
      </p:sp>
      <p:sp>
        <p:nvSpPr>
          <p:cNvPr id="23" name="TextBox 23"/>
          <p:cNvSpPr txBox="1"/>
          <p:nvPr/>
        </p:nvSpPr>
        <p:spPr>
          <a:xfrm>
            <a:off x="1146810" y="5366385"/>
            <a:ext cx="2390775" cy="243840"/>
          </a:xfrm>
          <a:prstGeom prst="rect">
            <a:avLst/>
          </a:prstGeom>
          <a:noFill/>
          <a:ln>
            <a:noFill/>
          </a:ln>
        </p:spPr>
        <p:txBody>
          <a:bodyPr wrap="none" lIns="0" tIns="0" rIns="0" bIns="0" anchor="t" anchorCtr="0">
            <a:spAutoFit/>
          </a:bodyPr>
          <a:lstStyle/>
          <a:p>
            <a:pPr algn="l"/>
            <a:r>
              <a:rPr lang="zh-CN" sz="1200" dirty="0">
                <a:solidFill>
                  <a:srgbClr val="0F0F0F"/>
                </a:solidFill>
                <a:latin typeface="Inter"/>
                <a:ea typeface="Microsoft YaHei"/>
                <a:cs typeface="Inter"/>
              </a:rPr>
              <a:t>Pay per deck · no subscription</a:t>
            </a:r>
          </a:p>
        </p:txBody>
      </p:sp>
      <p:sp>
        <p:nvSpPr>
          <p:cNvPr id="24" name="TextBox 24"/>
          <p:cNvSpPr txBox="1"/>
          <p:nvPr/>
        </p:nvSpPr>
        <p:spPr>
          <a:xfrm>
            <a:off x="749618" y="6447949"/>
            <a:ext cx="693699" cy="198120"/>
          </a:xfrm>
          <a:prstGeom prst="rect">
            <a:avLst/>
          </a:prstGeom>
          <a:noFill/>
          <a:ln>
            <a:noFill/>
          </a:ln>
        </p:spPr>
        <p:txBody>
          <a:bodyPr wrap="none" lIns="0" tIns="0" rIns="0" bIns="0" anchor="t" anchorCtr="0">
            <a:spAutoFit/>
          </a:bodyPr>
          <a:lstStyle/>
          <a:p>
            <a:pPr algn="l"/>
            <a:r>
              <a:rPr lang="zh-CN" sz="975" b="1" dirty="0">
                <a:solidFill>
                  <a:srgbClr val="8E8A82"/>
                </a:solidFill>
                <a:latin typeface="Space Grotesk"/>
                <a:ea typeface="Microsoft YaHei"/>
                <a:cs typeface="Space Grotesk"/>
              </a:rPr>
              <a:t>FrameBind</a:t>
            </a:r>
          </a:p>
        </p:txBody>
      </p:sp>
      <p:sp>
        <p:nvSpPr>
          <p:cNvPr id="25" name="TextBox 25"/>
          <p:cNvSpPr txBox="1"/>
          <p:nvPr/>
        </p:nvSpPr>
        <p:spPr>
          <a:xfrm>
            <a:off x="10982063" y="6447949"/>
            <a:ext cx="460319" cy="198120"/>
          </a:xfrm>
          <a:prstGeom prst="rect">
            <a:avLst/>
          </a:prstGeom>
          <a:noFill/>
          <a:ln>
            <a:noFill/>
          </a:ln>
        </p:spPr>
        <p:txBody>
          <a:bodyPr wrap="none" lIns="0" tIns="0" rIns="0" bIns="0" anchor="t" anchorCtr="0">
            <a:spAutoFit/>
          </a:bodyPr>
          <a:lstStyle/>
          <a:p>
            <a:pPr algn="r"/>
            <a:r>
              <a:rPr lang="zh-CN" sz="975" dirty="0">
                <a:solidFill>
                  <a:srgbClr val="8E8A82"/>
                </a:solidFill>
                <a:latin typeface="Inter"/>
                <a:ea typeface="Microsoft YaHei"/>
                <a:cs typeface="Inter"/>
              </a:rPr>
              <a:t>01 / 14</a:t>
            </a:r>
          </a:p>
        </p:txBody>
      </p:sp>
    </p:spTree>
  </p:cSld>
  <p:clrMapOvr>
    <a:masterClrMapping/>
  </p:clrMapOvr>
  <p:transition xmlns:p14="http://schemas.microsoft.com/office/powerpoint/2010/main" p14:dur="4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4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AFAF7"/>
          </a:solidFill>
          <a:ln>
            <a:noFill/>
          </a:ln>
        </p:spPr>
      </p:sp>
      <p:sp>
        <p:nvSpPr>
          <p:cNvPr id="3" name="TextBox 3"/>
          <p:cNvSpPr txBox="1"/>
          <p:nvPr/>
        </p:nvSpPr>
        <p:spPr>
          <a:xfrm>
            <a:off x="746760" y="861060"/>
            <a:ext cx="1114215" cy="243840"/>
          </a:xfrm>
          <a:prstGeom prst="rect">
            <a:avLst/>
          </a:prstGeom>
          <a:noFill/>
          <a:ln>
            <a:noFill/>
          </a:ln>
        </p:spPr>
        <p:txBody>
          <a:bodyPr wrap="none" lIns="0" tIns="0" rIns="0" bIns="0" anchor="t" anchorCtr="0">
            <a:spAutoFit/>
          </a:bodyPr>
          <a:lstStyle/>
          <a:p>
            <a:pPr algn="l"/>
            <a:r>
              <a:rPr lang="zh-CN" sz="1200" b="1" dirty="0">
                <a:solidFill>
                  <a:srgbClr val="B8410C"/>
                </a:solidFill>
                <a:latin typeface="Inter"/>
                <a:ea typeface="Microsoft YaHei"/>
                <a:cs typeface="Inter"/>
              </a:rPr>
              <a:t>WHO IT'S FOR</a:t>
            </a:r>
          </a:p>
        </p:txBody>
      </p:sp>
      <p:sp>
        <p:nvSpPr>
          <p:cNvPr id="4" name="TextBox 4"/>
          <p:cNvSpPr txBox="1"/>
          <p:nvPr/>
        </p:nvSpPr>
        <p:spPr>
          <a:xfrm>
            <a:off x="702945" y="1145858"/>
            <a:ext cx="7511789" cy="640080"/>
          </a:xfrm>
          <a:prstGeom prst="rect">
            <a:avLst/>
          </a:prstGeom>
          <a:noFill/>
          <a:ln>
            <a:noFill/>
          </a:ln>
        </p:spPr>
        <p:txBody>
          <a:bodyPr wrap="none" lIns="0" tIns="0" rIns="0" bIns="0" anchor="t" anchorCtr="0">
            <a:spAutoFit/>
          </a:bodyPr>
          <a:lstStyle/>
          <a:p>
            <a:pPr algn="l"/>
            <a:r>
              <a:rPr lang="zh-CN" sz="3150" b="1" dirty="0">
                <a:solidFill>
                  <a:srgbClr val="0F0F0F"/>
                </a:solidFill>
                <a:latin typeface="Space Grotesk"/>
                <a:ea typeface="Microsoft YaHei"/>
                <a:cs typeface="Space Grotesk"/>
              </a:rPr>
              <a:t>Built for whoever makes the slides</a:t>
            </a:r>
          </a:p>
        </p:txBody>
      </p:sp>
      <p:sp>
        <p:nvSpPr>
          <p:cNvPr id="5" name="TextBox 5"/>
          <p:cNvSpPr txBox="1"/>
          <p:nvPr/>
        </p:nvSpPr>
        <p:spPr>
          <a:xfrm>
            <a:off x="741045" y="1669732"/>
            <a:ext cx="6367701" cy="335280"/>
          </a:xfrm>
          <a:prstGeom prst="rect">
            <a:avLst/>
          </a:prstGeom>
          <a:noFill/>
          <a:ln>
            <a:noFill/>
          </a:ln>
        </p:spPr>
        <p:txBody>
          <a:bodyPr wrap="none" lIns="0" tIns="0" rIns="0" bIns="0" anchor="t" anchorCtr="0">
            <a:spAutoFit/>
          </a:bodyPr>
          <a:lstStyle/>
          <a:p>
            <a:pPr algn="l"/>
            <a:r>
              <a:rPr lang="zh-CN" sz="1650" dirty="0">
                <a:solidFill>
                  <a:srgbClr val="6B6660"/>
                </a:solidFill>
                <a:latin typeface="Inter"/>
                <a:ea typeface="Microsoft YaHei"/>
                <a:cs typeface="Inter"/>
              </a:rPr>
              <a:t>Whatever deck you need to make, FrameBind is built for it.</a:t>
            </a:r>
          </a:p>
        </p:txBody>
      </p:sp>
      <p:grpSp>
        <p:nvGrpSpPr>
          <p:cNvPr id="43" name="Group 43"/>
          <p:cNvGrpSpPr/>
          <p:nvPr/>
        </p:nvGrpSpPr>
        <p:grpSpPr>
          <a:xfrm>
            <a:off x="762000" y="2114550"/>
            <a:ext cx="10668000" cy="3657600"/>
            <a:chOff x="762000" y="2114550"/>
            <a:chExt cx="10668000" cy="3657600"/>
          </a:xfrm>
        </p:grpSpPr>
        <p:sp>
          <p:nvSpPr>
            <p:cNvPr id="6" name="Freeform 6"/>
            <p:cNvSpPr/>
            <p:nvPr/>
          </p:nvSpPr>
          <p:spPr>
            <a:xfrm>
              <a:off x="762000" y="2114550"/>
              <a:ext cx="2495550" cy="3657600"/>
            </a:xfrm>
            <a:custGeom>
              <a:avLst/>
              <a:gdLst/>
              <a:ahLst/>
              <a:cxnLst/>
              <a:rect l="l" t="t" r="r" b="b"/>
              <a:pathLst>
                <a:path w="2495550" h="3657600">
                  <a:moveTo>
                    <a:pt x="152400" y="0"/>
                  </a:moveTo>
                  <a:lnTo>
                    <a:pt x="2343150" y="0"/>
                  </a:lnTo>
                  <a:cubicBezTo>
                    <a:pt x="2427318" y="0"/>
                    <a:pt x="2495550" y="68232"/>
                    <a:pt x="2495550" y="152400"/>
                  </a:cubicBezTo>
                  <a:lnTo>
                    <a:pt x="2495550" y="3505200"/>
                  </a:lnTo>
                  <a:cubicBezTo>
                    <a:pt x="2495550" y="3589368"/>
                    <a:pt x="2427318" y="3657600"/>
                    <a:pt x="2343150" y="3657600"/>
                  </a:cubicBezTo>
                  <a:lnTo>
                    <a:pt x="152400" y="3657600"/>
                  </a:lnTo>
                  <a:cubicBezTo>
                    <a:pt x="68232" y="3657600"/>
                    <a:pt x="0" y="3589368"/>
                    <a:pt x="0" y="3505200"/>
                  </a:cubicBezTo>
                  <a:lnTo>
                    <a:pt x="0" y="152400"/>
                  </a:lnTo>
                  <a:cubicBezTo>
                    <a:pt x="0" y="68232"/>
                    <a:pt x="68232" y="0"/>
                    <a:pt x="152400" y="0"/>
                  </a:cubicBezTo>
                  <a:close/>
                </a:path>
              </a:pathLst>
            </a:custGeom>
            <a:solidFill>
              <a:srgbClr val="F3F1EA"/>
            </a:solidFill>
            <a:ln w="9525">
              <a:solidFill>
                <a:srgbClr val="E8E4DC"/>
              </a:solidFill>
            </a:ln>
            <a:effectLst>
              <a:outerShdw blurRad="190500" dist="57150" dir="5400000" algn="ctr" rotWithShape="0">
                <a:srgbClr val="0F0F0F">
                  <a:alpha val="6000"/>
                </a:srgbClr>
              </a:outerShdw>
            </a:effectLst>
          </p:spPr>
        </p:sp>
        <p:sp>
          <p:nvSpPr>
            <p:cNvPr id="7" name="Freeform 7"/>
            <p:cNvSpPr/>
            <p:nvPr/>
          </p:nvSpPr>
          <p:spPr>
            <a:xfrm>
              <a:off x="1724025" y="2457450"/>
              <a:ext cx="571500" cy="571500"/>
            </a:xfrm>
            <a:custGeom>
              <a:avLst/>
              <a:gdLst/>
              <a:ahLst/>
              <a:cxnLst/>
              <a:rect l="l" t="t" r="r" b="b"/>
              <a:pathLst>
                <a:path w="571500" h="571500">
                  <a:moveTo>
                    <a:pt x="142875" y="0"/>
                  </a:moveTo>
                  <a:lnTo>
                    <a:pt x="428625" y="0"/>
                  </a:lnTo>
                  <a:cubicBezTo>
                    <a:pt x="507533" y="0"/>
                    <a:pt x="571500" y="63967"/>
                    <a:pt x="571500" y="142875"/>
                  </a:cubicBezTo>
                  <a:lnTo>
                    <a:pt x="571500" y="428625"/>
                  </a:lnTo>
                  <a:cubicBezTo>
                    <a:pt x="571500" y="507533"/>
                    <a:pt x="507533" y="571500"/>
                    <a:pt x="428625" y="571500"/>
                  </a:cubicBezTo>
                  <a:lnTo>
                    <a:pt x="142875" y="571500"/>
                  </a:lnTo>
                  <a:cubicBezTo>
                    <a:pt x="63967" y="571500"/>
                    <a:pt x="0" y="507533"/>
                    <a:pt x="0" y="428625"/>
                  </a:cubicBezTo>
                  <a:lnTo>
                    <a:pt x="0" y="142875"/>
                  </a:lnTo>
                  <a:cubicBezTo>
                    <a:pt x="0" y="63967"/>
                    <a:pt x="63967" y="0"/>
                    <a:pt x="142875" y="0"/>
                  </a:cubicBezTo>
                  <a:close/>
                </a:path>
              </a:pathLst>
            </a:custGeom>
            <a:solidFill>
              <a:srgbClr val="FAFAF7"/>
            </a:solidFill>
            <a:ln>
              <a:noFill/>
            </a:ln>
          </p:spPr>
        </p:sp>
        <p:grpSp>
          <p:nvGrpSpPr>
            <p:cNvPr id="10" name="Group 10"/>
            <p:cNvGrpSpPr/>
            <p:nvPr/>
          </p:nvGrpSpPr>
          <p:grpSpPr>
            <a:xfrm>
              <a:off x="1790700" y="2524125"/>
              <a:ext cx="438150" cy="438150"/>
              <a:chOff x="1790700" y="2524125"/>
              <a:chExt cx="438150" cy="438150"/>
            </a:xfrm>
          </p:grpSpPr>
          <p:sp>
            <p:nvSpPr>
              <p:cNvPr id="8" name="Freeform 8"/>
              <p:cNvSpPr/>
              <p:nvPr/>
            </p:nvSpPr>
            <p:spPr>
              <a:xfrm>
                <a:off x="1790700" y="2524125"/>
                <a:ext cx="438150" cy="438150"/>
              </a:xfrm>
              <a:custGeom>
                <a:avLst/>
                <a:gdLst/>
                <a:ahLst/>
                <a:cxnLst/>
                <a:rect l="l" t="t" r="r" b="b"/>
                <a:pathLst>
                  <a:path w="438150" h="438150">
                    <a:moveTo>
                      <a:pt x="273844" y="438150"/>
                    </a:moveTo>
                    <a:lnTo>
                      <a:pt x="328612" y="383381"/>
                    </a:lnTo>
                    <a:lnTo>
                      <a:pt x="328612" y="273844"/>
                    </a:lnTo>
                    <a:lnTo>
                      <a:pt x="373986" y="228472"/>
                    </a:lnTo>
                    <a:cubicBezTo>
                      <a:pt x="415068" y="187387"/>
                      <a:pt x="438150" y="131665"/>
                      <a:pt x="438150" y="73562"/>
                    </a:cubicBezTo>
                    <a:lnTo>
                      <a:pt x="438150" y="0"/>
                    </a:lnTo>
                    <a:lnTo>
                      <a:pt x="364587" y="0"/>
                    </a:lnTo>
                    <a:cubicBezTo>
                      <a:pt x="306486" y="0"/>
                      <a:pt x="250763" y="23081"/>
                      <a:pt x="209678" y="64166"/>
                    </a:cubicBezTo>
                    <a:lnTo>
                      <a:pt x="164306" y="109538"/>
                    </a:lnTo>
                    <a:lnTo>
                      <a:pt x="54769" y="109538"/>
                    </a:lnTo>
                    <a:lnTo>
                      <a:pt x="0" y="164306"/>
                    </a:lnTo>
                    <a:lnTo>
                      <a:pt x="273844" y="438150"/>
                    </a:lnTo>
                    <a:close/>
                    <a:moveTo>
                      <a:pt x="287536" y="191691"/>
                    </a:moveTo>
                    <a:cubicBezTo>
                      <a:pt x="310221" y="191691"/>
                      <a:pt x="328612" y="173300"/>
                      <a:pt x="328612" y="150614"/>
                    </a:cubicBezTo>
                    <a:cubicBezTo>
                      <a:pt x="328612" y="127928"/>
                      <a:pt x="310221" y="109538"/>
                      <a:pt x="287536" y="109538"/>
                    </a:cubicBezTo>
                    <a:cubicBezTo>
                      <a:pt x="264850" y="109538"/>
                      <a:pt x="246459" y="127928"/>
                      <a:pt x="246459" y="150614"/>
                    </a:cubicBezTo>
                    <a:cubicBezTo>
                      <a:pt x="246459" y="173300"/>
                      <a:pt x="264850" y="191691"/>
                      <a:pt x="287536" y="191691"/>
                    </a:cubicBezTo>
                    <a:close/>
                  </a:path>
                </a:pathLst>
              </a:custGeom>
              <a:solidFill>
                <a:srgbClr val="B8410C"/>
              </a:solidFill>
              <a:ln>
                <a:noFill/>
              </a:ln>
            </p:spPr>
          </p:sp>
          <p:sp>
            <p:nvSpPr>
              <p:cNvPr id="9" name="Freeform 9"/>
              <p:cNvSpPr/>
              <p:nvPr/>
            </p:nvSpPr>
            <p:spPr>
              <a:xfrm>
                <a:off x="1790700" y="2827341"/>
                <a:ext cx="134934" cy="134934"/>
              </a:xfrm>
              <a:custGeom>
                <a:avLst/>
                <a:gdLst/>
                <a:ahLst/>
                <a:cxnLst/>
                <a:rect l="l" t="t" r="r" b="b"/>
                <a:pathLst>
                  <a:path w="134934" h="134934">
                    <a:moveTo>
                      <a:pt x="134934" y="73478"/>
                    </a:moveTo>
                    <a:lnTo>
                      <a:pt x="61457" y="0"/>
                    </a:lnTo>
                    <a:lnTo>
                      <a:pt x="0" y="107549"/>
                    </a:lnTo>
                    <a:lnTo>
                      <a:pt x="27384" y="134934"/>
                    </a:lnTo>
                    <a:lnTo>
                      <a:pt x="134934" y="73478"/>
                    </a:lnTo>
                    <a:close/>
                  </a:path>
                </a:pathLst>
              </a:custGeom>
              <a:solidFill>
                <a:srgbClr val="B8410C"/>
              </a:solidFill>
              <a:ln>
                <a:noFill/>
              </a:ln>
            </p:spPr>
          </p:sp>
        </p:grpSp>
        <p:sp>
          <p:nvSpPr>
            <p:cNvPr id="11" name="TextBox 11"/>
            <p:cNvSpPr txBox="1"/>
            <p:nvPr/>
          </p:nvSpPr>
          <p:spPr>
            <a:xfrm>
              <a:off x="1317621" y="3414236"/>
              <a:ext cx="1384308" cy="350520"/>
            </a:xfrm>
            <a:prstGeom prst="rect">
              <a:avLst/>
            </a:prstGeom>
            <a:noFill/>
            <a:ln>
              <a:noFill/>
            </a:ln>
          </p:spPr>
          <p:txBody>
            <a:bodyPr wrap="none" lIns="0" tIns="0" rIns="0" bIns="0" anchor="t" anchorCtr="0">
              <a:spAutoFit/>
            </a:bodyPr>
            <a:lstStyle/>
            <a:p>
              <a:pPr algn="ctr"/>
              <a:r>
                <a:rPr lang="zh-CN" sz="1725" b="1" dirty="0">
                  <a:solidFill>
                    <a:srgbClr val="0F0F0F"/>
                  </a:solidFill>
                  <a:latin typeface="Space Grotesk"/>
                  <a:ea typeface="Microsoft YaHei"/>
                  <a:cs typeface="Space Grotesk"/>
                </a:rPr>
                <a:t>Pitch decks</a:t>
              </a:r>
            </a:p>
          </p:txBody>
        </p:sp>
        <p:sp>
          <p:nvSpPr>
            <p:cNvPr id="12" name="TextBox 12"/>
            <p:cNvSpPr txBox="1"/>
            <p:nvPr/>
          </p:nvSpPr>
          <p:spPr>
            <a:xfrm>
              <a:off x="1142024" y="3892868"/>
              <a:ext cx="1735503" cy="274320"/>
            </a:xfrm>
            <a:prstGeom prst="rect">
              <a:avLst/>
            </a:prstGeom>
            <a:noFill/>
            <a:ln>
              <a:noFill/>
            </a:ln>
          </p:spPr>
          <p:txBody>
            <a:bodyPr wrap="none" lIns="0" tIns="0" rIns="0" bIns="0" anchor="t" anchorCtr="0">
              <a:spAutoFit/>
            </a:bodyPr>
            <a:lstStyle/>
            <a:p>
              <a:pPr algn="ctr"/>
              <a:r>
                <a:rPr lang="zh-CN" sz="1350" dirty="0">
                  <a:solidFill>
                    <a:srgbClr val="6B6660"/>
                  </a:solidFill>
                  <a:latin typeface="Inter"/>
                  <a:ea typeface="Microsoft YaHei"/>
                  <a:cs typeface="Inter"/>
                </a:rPr>
                <a:t>Founders raising or</a:t>
              </a:r>
            </a:p>
          </p:txBody>
        </p:sp>
        <p:sp>
          <p:nvSpPr>
            <p:cNvPr id="13" name="TextBox 13"/>
            <p:cNvSpPr txBox="1"/>
            <p:nvPr/>
          </p:nvSpPr>
          <p:spPr>
            <a:xfrm>
              <a:off x="1286042" y="4150042"/>
              <a:ext cx="1447467" cy="274320"/>
            </a:xfrm>
            <a:prstGeom prst="rect">
              <a:avLst/>
            </a:prstGeom>
            <a:noFill/>
            <a:ln>
              <a:noFill/>
            </a:ln>
          </p:spPr>
          <p:txBody>
            <a:bodyPr wrap="none" lIns="0" tIns="0" rIns="0" bIns="0" anchor="t" anchorCtr="0">
              <a:spAutoFit/>
            </a:bodyPr>
            <a:lstStyle/>
            <a:p>
              <a:pPr algn="ctr"/>
              <a:r>
                <a:rPr lang="zh-CN" sz="1350" dirty="0">
                  <a:solidFill>
                    <a:srgbClr val="6B6660"/>
                  </a:solidFill>
                  <a:latin typeface="Inter"/>
                  <a:ea typeface="Microsoft YaHei"/>
                  <a:cs typeface="Inter"/>
                </a:rPr>
                <a:t>selling — a sharp</a:t>
              </a:r>
            </a:p>
          </p:txBody>
        </p:sp>
        <p:sp>
          <p:nvSpPr>
            <p:cNvPr id="14" name="TextBox 14"/>
            <p:cNvSpPr txBox="1"/>
            <p:nvPr/>
          </p:nvSpPr>
          <p:spPr>
            <a:xfrm>
              <a:off x="1421059" y="4407218"/>
              <a:ext cx="1177433" cy="274320"/>
            </a:xfrm>
            <a:prstGeom prst="rect">
              <a:avLst/>
            </a:prstGeom>
            <a:noFill/>
            <a:ln>
              <a:noFill/>
            </a:ln>
          </p:spPr>
          <p:txBody>
            <a:bodyPr wrap="none" lIns="0" tIns="0" rIns="0" bIns="0" anchor="t" anchorCtr="0">
              <a:spAutoFit/>
            </a:bodyPr>
            <a:lstStyle/>
            <a:p>
              <a:pPr algn="ctr"/>
              <a:r>
                <a:rPr lang="zh-CN" sz="1350" dirty="0">
                  <a:solidFill>
                    <a:srgbClr val="6B6660"/>
                  </a:solidFill>
                  <a:latin typeface="Inter"/>
                  <a:ea typeface="Microsoft YaHei"/>
                  <a:cs typeface="Inter"/>
                </a:rPr>
                <a:t>story, fast.</a:t>
              </a:r>
            </a:p>
          </p:txBody>
        </p:sp>
        <p:sp>
          <p:nvSpPr>
            <p:cNvPr id="15" name="Freeform 15"/>
            <p:cNvSpPr/>
            <p:nvPr/>
          </p:nvSpPr>
          <p:spPr>
            <a:xfrm>
              <a:off x="3486150" y="2114550"/>
              <a:ext cx="2495550" cy="3657600"/>
            </a:xfrm>
            <a:custGeom>
              <a:avLst/>
              <a:gdLst/>
              <a:ahLst/>
              <a:cxnLst/>
              <a:rect l="l" t="t" r="r" b="b"/>
              <a:pathLst>
                <a:path w="2495550" h="3657600">
                  <a:moveTo>
                    <a:pt x="152400" y="0"/>
                  </a:moveTo>
                  <a:lnTo>
                    <a:pt x="2343150" y="0"/>
                  </a:lnTo>
                  <a:cubicBezTo>
                    <a:pt x="2427318" y="0"/>
                    <a:pt x="2495550" y="68232"/>
                    <a:pt x="2495550" y="152400"/>
                  </a:cubicBezTo>
                  <a:lnTo>
                    <a:pt x="2495550" y="3505200"/>
                  </a:lnTo>
                  <a:cubicBezTo>
                    <a:pt x="2495550" y="3589368"/>
                    <a:pt x="2427318" y="3657600"/>
                    <a:pt x="2343150" y="3657600"/>
                  </a:cubicBezTo>
                  <a:lnTo>
                    <a:pt x="152400" y="3657600"/>
                  </a:lnTo>
                  <a:cubicBezTo>
                    <a:pt x="68232" y="3657600"/>
                    <a:pt x="0" y="3589368"/>
                    <a:pt x="0" y="3505200"/>
                  </a:cubicBezTo>
                  <a:lnTo>
                    <a:pt x="0" y="152400"/>
                  </a:lnTo>
                  <a:cubicBezTo>
                    <a:pt x="0" y="68232"/>
                    <a:pt x="68232" y="0"/>
                    <a:pt x="152400" y="0"/>
                  </a:cubicBezTo>
                  <a:close/>
                </a:path>
              </a:pathLst>
            </a:custGeom>
            <a:solidFill>
              <a:srgbClr val="F3F1EA"/>
            </a:solidFill>
            <a:ln w="9525">
              <a:solidFill>
                <a:srgbClr val="E8E4DC"/>
              </a:solidFill>
            </a:ln>
            <a:effectLst>
              <a:outerShdw blurRad="190500" dist="57150" dir="5400000" algn="ctr" rotWithShape="0">
                <a:srgbClr val="0F0F0F">
                  <a:alpha val="6000"/>
                </a:srgbClr>
              </a:outerShdw>
            </a:effectLst>
          </p:spPr>
        </p:sp>
        <p:sp>
          <p:nvSpPr>
            <p:cNvPr id="16" name="Freeform 16"/>
            <p:cNvSpPr/>
            <p:nvPr/>
          </p:nvSpPr>
          <p:spPr>
            <a:xfrm>
              <a:off x="4448175" y="2457450"/>
              <a:ext cx="571500" cy="571500"/>
            </a:xfrm>
            <a:custGeom>
              <a:avLst/>
              <a:gdLst/>
              <a:ahLst/>
              <a:cxnLst/>
              <a:rect l="l" t="t" r="r" b="b"/>
              <a:pathLst>
                <a:path w="571500" h="571500">
                  <a:moveTo>
                    <a:pt x="142875" y="0"/>
                  </a:moveTo>
                  <a:lnTo>
                    <a:pt x="428625" y="0"/>
                  </a:lnTo>
                  <a:cubicBezTo>
                    <a:pt x="507533" y="0"/>
                    <a:pt x="571500" y="63967"/>
                    <a:pt x="571500" y="142875"/>
                  </a:cubicBezTo>
                  <a:lnTo>
                    <a:pt x="571500" y="428625"/>
                  </a:lnTo>
                  <a:cubicBezTo>
                    <a:pt x="571500" y="507533"/>
                    <a:pt x="507533" y="571500"/>
                    <a:pt x="428625" y="571500"/>
                  </a:cubicBezTo>
                  <a:lnTo>
                    <a:pt x="142875" y="571500"/>
                  </a:lnTo>
                  <a:cubicBezTo>
                    <a:pt x="63967" y="571500"/>
                    <a:pt x="0" y="507533"/>
                    <a:pt x="0" y="428625"/>
                  </a:cubicBezTo>
                  <a:lnTo>
                    <a:pt x="0" y="142875"/>
                  </a:lnTo>
                  <a:cubicBezTo>
                    <a:pt x="0" y="63967"/>
                    <a:pt x="63967" y="0"/>
                    <a:pt x="142875" y="0"/>
                  </a:cubicBezTo>
                  <a:close/>
                </a:path>
              </a:pathLst>
            </a:custGeom>
            <a:solidFill>
              <a:srgbClr val="FAFAF7"/>
            </a:solidFill>
            <a:ln>
              <a:noFill/>
            </a:ln>
          </p:spPr>
        </p:sp>
        <p:grpSp>
          <p:nvGrpSpPr>
            <p:cNvPr id="19" name="Group 19"/>
            <p:cNvGrpSpPr/>
            <p:nvPr/>
          </p:nvGrpSpPr>
          <p:grpSpPr>
            <a:xfrm>
              <a:off x="4569619" y="2524125"/>
              <a:ext cx="328612" cy="438150"/>
              <a:chOff x="4569619" y="2524125"/>
              <a:chExt cx="328612" cy="438150"/>
            </a:xfrm>
          </p:grpSpPr>
          <p:sp>
            <p:nvSpPr>
              <p:cNvPr id="17" name="Freeform 17"/>
              <p:cNvSpPr/>
              <p:nvPr/>
            </p:nvSpPr>
            <p:spPr>
              <a:xfrm>
                <a:off x="4569619" y="2524125"/>
                <a:ext cx="328612" cy="438150"/>
              </a:xfrm>
              <a:custGeom>
                <a:avLst/>
                <a:gdLst/>
                <a:ahLst/>
                <a:cxnLst/>
                <a:rect l="l" t="t" r="r" b="b"/>
                <a:pathLst>
                  <a:path w="328612" h="438150">
                    <a:moveTo>
                      <a:pt x="136922" y="0"/>
                    </a:moveTo>
                    <a:lnTo>
                      <a:pt x="0" y="0"/>
                    </a:lnTo>
                    <a:lnTo>
                      <a:pt x="0" y="438150"/>
                    </a:lnTo>
                    <a:lnTo>
                      <a:pt x="328612" y="438150"/>
                    </a:lnTo>
                    <a:lnTo>
                      <a:pt x="328612" y="191691"/>
                    </a:lnTo>
                    <a:lnTo>
                      <a:pt x="136922" y="191691"/>
                    </a:lnTo>
                    <a:lnTo>
                      <a:pt x="136922" y="0"/>
                    </a:lnTo>
                    <a:close/>
                  </a:path>
                </a:pathLst>
              </a:custGeom>
              <a:solidFill>
                <a:srgbClr val="B8410C"/>
              </a:solidFill>
              <a:ln>
                <a:noFill/>
              </a:ln>
            </p:spPr>
          </p:sp>
          <p:sp>
            <p:nvSpPr>
              <p:cNvPr id="18" name="Freeform 18"/>
              <p:cNvSpPr/>
              <p:nvPr/>
            </p:nvSpPr>
            <p:spPr>
              <a:xfrm>
                <a:off x="4761309" y="2524125"/>
                <a:ext cx="136922" cy="136922"/>
              </a:xfrm>
              <a:custGeom>
                <a:avLst/>
                <a:gdLst/>
                <a:ahLst/>
                <a:cxnLst/>
                <a:rect l="l" t="t" r="r" b="b"/>
                <a:pathLst>
                  <a:path w="136922" h="136922">
                    <a:moveTo>
                      <a:pt x="0" y="0"/>
                    </a:moveTo>
                    <a:lnTo>
                      <a:pt x="0" y="136922"/>
                    </a:lnTo>
                    <a:lnTo>
                      <a:pt x="136922" y="136922"/>
                    </a:lnTo>
                    <a:lnTo>
                      <a:pt x="0" y="0"/>
                    </a:lnTo>
                    <a:close/>
                  </a:path>
                </a:pathLst>
              </a:custGeom>
              <a:solidFill>
                <a:srgbClr val="B8410C"/>
              </a:solidFill>
              <a:ln>
                <a:noFill/>
              </a:ln>
            </p:spPr>
          </p:sp>
        </p:grpSp>
        <p:sp>
          <p:nvSpPr>
            <p:cNvPr id="20" name="TextBox 20"/>
            <p:cNvSpPr txBox="1"/>
            <p:nvPr/>
          </p:nvSpPr>
          <p:spPr>
            <a:xfrm>
              <a:off x="4247072" y="3414236"/>
              <a:ext cx="973706" cy="350520"/>
            </a:xfrm>
            <a:prstGeom prst="rect">
              <a:avLst/>
            </a:prstGeom>
            <a:noFill/>
            <a:ln>
              <a:noFill/>
            </a:ln>
          </p:spPr>
          <p:txBody>
            <a:bodyPr wrap="none" lIns="0" tIns="0" rIns="0" bIns="0" anchor="t" anchorCtr="0">
              <a:spAutoFit/>
            </a:bodyPr>
            <a:lstStyle/>
            <a:p>
              <a:pPr algn="ctr"/>
              <a:r>
                <a:rPr lang="zh-CN" sz="1725" b="1" dirty="0">
                  <a:solidFill>
                    <a:srgbClr val="0F0F0F"/>
                  </a:solidFill>
                  <a:latin typeface="Space Grotesk"/>
                  <a:ea typeface="Microsoft YaHei"/>
                  <a:cs typeface="Space Grotesk"/>
                </a:rPr>
                <a:t>Reports</a:t>
              </a:r>
            </a:p>
          </p:txBody>
        </p:sp>
        <p:sp>
          <p:nvSpPr>
            <p:cNvPr id="21" name="TextBox 21"/>
            <p:cNvSpPr txBox="1"/>
            <p:nvPr/>
          </p:nvSpPr>
          <p:spPr>
            <a:xfrm>
              <a:off x="4019193" y="3892868"/>
              <a:ext cx="1429464" cy="274320"/>
            </a:xfrm>
            <a:prstGeom prst="rect">
              <a:avLst/>
            </a:prstGeom>
            <a:noFill/>
            <a:ln>
              <a:noFill/>
            </a:ln>
          </p:spPr>
          <p:txBody>
            <a:bodyPr wrap="none" lIns="0" tIns="0" rIns="0" bIns="0" anchor="t" anchorCtr="0">
              <a:spAutoFit/>
            </a:bodyPr>
            <a:lstStyle/>
            <a:p>
              <a:pPr algn="ctr"/>
              <a:r>
                <a:rPr lang="zh-CN" sz="1350" dirty="0">
                  <a:solidFill>
                    <a:srgbClr val="6B6660"/>
                  </a:solidFill>
                  <a:latin typeface="Inter"/>
                  <a:ea typeface="Microsoft YaHei"/>
                  <a:cs typeface="Inter"/>
                </a:rPr>
                <a:t>Consultants and</a:t>
              </a:r>
            </a:p>
          </p:txBody>
        </p:sp>
        <p:sp>
          <p:nvSpPr>
            <p:cNvPr id="22" name="TextBox 22"/>
            <p:cNvSpPr txBox="1"/>
            <p:nvPr/>
          </p:nvSpPr>
          <p:spPr>
            <a:xfrm>
              <a:off x="3888676" y="4150042"/>
              <a:ext cx="1690497" cy="274320"/>
            </a:xfrm>
            <a:prstGeom prst="rect">
              <a:avLst/>
            </a:prstGeom>
            <a:noFill/>
            <a:ln>
              <a:noFill/>
            </a:ln>
          </p:spPr>
          <p:txBody>
            <a:bodyPr wrap="none" lIns="0" tIns="0" rIns="0" bIns="0" anchor="t" anchorCtr="0">
              <a:spAutoFit/>
            </a:bodyPr>
            <a:lstStyle/>
            <a:p>
              <a:pPr algn="ctr"/>
              <a:r>
                <a:rPr lang="zh-CN" sz="1350" dirty="0">
                  <a:solidFill>
                    <a:srgbClr val="6B6660"/>
                  </a:solidFill>
                  <a:latin typeface="Inter"/>
                  <a:ea typeface="Microsoft YaHei"/>
                  <a:cs typeface="Inter"/>
                </a:rPr>
                <a:t>analysts — findings</a:t>
              </a:r>
            </a:p>
          </p:txBody>
        </p:sp>
        <p:sp>
          <p:nvSpPr>
            <p:cNvPr id="23" name="TextBox 23"/>
            <p:cNvSpPr txBox="1"/>
            <p:nvPr/>
          </p:nvSpPr>
          <p:spPr>
            <a:xfrm>
              <a:off x="3866174" y="4407218"/>
              <a:ext cx="1735503" cy="274320"/>
            </a:xfrm>
            <a:prstGeom prst="rect">
              <a:avLst/>
            </a:prstGeom>
            <a:noFill/>
            <a:ln>
              <a:noFill/>
            </a:ln>
          </p:spPr>
          <p:txBody>
            <a:bodyPr wrap="none" lIns="0" tIns="0" rIns="0" bIns="0" anchor="t" anchorCtr="0">
              <a:spAutoFit/>
            </a:bodyPr>
            <a:lstStyle/>
            <a:p>
              <a:pPr algn="ctr"/>
              <a:r>
                <a:rPr lang="zh-CN" sz="1350" dirty="0">
                  <a:solidFill>
                    <a:srgbClr val="6B6660"/>
                  </a:solidFill>
                  <a:latin typeface="Inter"/>
                  <a:ea typeface="Microsoft YaHei"/>
                  <a:cs typeface="Inter"/>
                </a:rPr>
                <a:t>that look the part.</a:t>
              </a:r>
            </a:p>
          </p:txBody>
        </p:sp>
        <p:sp>
          <p:nvSpPr>
            <p:cNvPr id="24" name="Freeform 24"/>
            <p:cNvSpPr/>
            <p:nvPr/>
          </p:nvSpPr>
          <p:spPr>
            <a:xfrm>
              <a:off x="6210300" y="2114550"/>
              <a:ext cx="2495550" cy="3657600"/>
            </a:xfrm>
            <a:custGeom>
              <a:avLst/>
              <a:gdLst/>
              <a:ahLst/>
              <a:cxnLst/>
              <a:rect l="l" t="t" r="r" b="b"/>
              <a:pathLst>
                <a:path w="2495550" h="3657600">
                  <a:moveTo>
                    <a:pt x="152400" y="0"/>
                  </a:moveTo>
                  <a:lnTo>
                    <a:pt x="2343150" y="0"/>
                  </a:lnTo>
                  <a:cubicBezTo>
                    <a:pt x="2427318" y="0"/>
                    <a:pt x="2495550" y="68232"/>
                    <a:pt x="2495550" y="152400"/>
                  </a:cubicBezTo>
                  <a:lnTo>
                    <a:pt x="2495550" y="3505200"/>
                  </a:lnTo>
                  <a:cubicBezTo>
                    <a:pt x="2495550" y="3589368"/>
                    <a:pt x="2427318" y="3657600"/>
                    <a:pt x="2343150" y="3657600"/>
                  </a:cubicBezTo>
                  <a:lnTo>
                    <a:pt x="152400" y="3657600"/>
                  </a:lnTo>
                  <a:cubicBezTo>
                    <a:pt x="68232" y="3657600"/>
                    <a:pt x="0" y="3589368"/>
                    <a:pt x="0" y="3505200"/>
                  </a:cubicBezTo>
                  <a:lnTo>
                    <a:pt x="0" y="152400"/>
                  </a:lnTo>
                  <a:cubicBezTo>
                    <a:pt x="0" y="68232"/>
                    <a:pt x="68232" y="0"/>
                    <a:pt x="152400" y="0"/>
                  </a:cubicBezTo>
                  <a:close/>
                </a:path>
              </a:pathLst>
            </a:custGeom>
            <a:solidFill>
              <a:srgbClr val="F3F1EA"/>
            </a:solidFill>
            <a:ln w="9525">
              <a:solidFill>
                <a:srgbClr val="E8E4DC"/>
              </a:solidFill>
            </a:ln>
            <a:effectLst>
              <a:outerShdw blurRad="190500" dist="57150" dir="5400000" algn="ctr" rotWithShape="0">
                <a:srgbClr val="0F0F0F">
                  <a:alpha val="6000"/>
                </a:srgbClr>
              </a:outerShdw>
            </a:effectLst>
          </p:spPr>
        </p:sp>
        <p:sp>
          <p:nvSpPr>
            <p:cNvPr id="25" name="Freeform 25"/>
            <p:cNvSpPr/>
            <p:nvPr/>
          </p:nvSpPr>
          <p:spPr>
            <a:xfrm>
              <a:off x="7172325" y="2457450"/>
              <a:ext cx="571500" cy="571500"/>
            </a:xfrm>
            <a:custGeom>
              <a:avLst/>
              <a:gdLst/>
              <a:ahLst/>
              <a:cxnLst/>
              <a:rect l="l" t="t" r="r" b="b"/>
              <a:pathLst>
                <a:path w="571500" h="571500">
                  <a:moveTo>
                    <a:pt x="142875" y="0"/>
                  </a:moveTo>
                  <a:lnTo>
                    <a:pt x="428625" y="0"/>
                  </a:lnTo>
                  <a:cubicBezTo>
                    <a:pt x="507533" y="0"/>
                    <a:pt x="571500" y="63967"/>
                    <a:pt x="571500" y="142875"/>
                  </a:cubicBezTo>
                  <a:lnTo>
                    <a:pt x="571500" y="428625"/>
                  </a:lnTo>
                  <a:cubicBezTo>
                    <a:pt x="571500" y="507533"/>
                    <a:pt x="507533" y="571500"/>
                    <a:pt x="428625" y="571500"/>
                  </a:cubicBezTo>
                  <a:lnTo>
                    <a:pt x="142875" y="571500"/>
                  </a:lnTo>
                  <a:cubicBezTo>
                    <a:pt x="63967" y="571500"/>
                    <a:pt x="0" y="507533"/>
                    <a:pt x="0" y="428625"/>
                  </a:cubicBezTo>
                  <a:lnTo>
                    <a:pt x="0" y="142875"/>
                  </a:lnTo>
                  <a:cubicBezTo>
                    <a:pt x="0" y="63967"/>
                    <a:pt x="63967" y="0"/>
                    <a:pt x="142875" y="0"/>
                  </a:cubicBezTo>
                  <a:close/>
                </a:path>
              </a:pathLst>
            </a:custGeom>
            <a:solidFill>
              <a:srgbClr val="FAFAF7"/>
            </a:solidFill>
            <a:ln>
              <a:noFill/>
            </a:ln>
          </p:spPr>
        </p:sp>
        <p:sp>
          <p:nvSpPr>
            <p:cNvPr id="26" name="Freeform 26"/>
            <p:cNvSpPr/>
            <p:nvPr/>
          </p:nvSpPr>
          <p:spPr>
            <a:xfrm>
              <a:off x="7293769" y="2524125"/>
              <a:ext cx="328612" cy="438150"/>
            </a:xfrm>
            <a:custGeom>
              <a:avLst/>
              <a:gdLst/>
              <a:ahLst/>
              <a:cxnLst/>
              <a:rect l="l" t="t" r="r" b="b"/>
              <a:pathLst>
                <a:path w="328612" h="438150">
                  <a:moveTo>
                    <a:pt x="82153" y="0"/>
                  </a:moveTo>
                  <a:cubicBezTo>
                    <a:pt x="36781" y="0"/>
                    <a:pt x="0" y="36781"/>
                    <a:pt x="0" y="82153"/>
                  </a:cubicBezTo>
                  <a:lnTo>
                    <a:pt x="0" y="355997"/>
                  </a:lnTo>
                  <a:cubicBezTo>
                    <a:pt x="0" y="401370"/>
                    <a:pt x="36781" y="438150"/>
                    <a:pt x="82153" y="438150"/>
                  </a:cubicBezTo>
                  <a:lnTo>
                    <a:pt x="328612" y="438150"/>
                  </a:lnTo>
                  <a:lnTo>
                    <a:pt x="328612" y="383381"/>
                  </a:lnTo>
                  <a:lnTo>
                    <a:pt x="54769" y="383381"/>
                  </a:lnTo>
                  <a:lnTo>
                    <a:pt x="54769" y="328612"/>
                  </a:lnTo>
                  <a:lnTo>
                    <a:pt x="328612" y="328612"/>
                  </a:lnTo>
                  <a:lnTo>
                    <a:pt x="328612" y="0"/>
                  </a:lnTo>
                  <a:lnTo>
                    <a:pt x="82153" y="0"/>
                  </a:lnTo>
                  <a:close/>
                </a:path>
              </a:pathLst>
            </a:custGeom>
            <a:solidFill>
              <a:srgbClr val="B8410C"/>
            </a:solidFill>
            <a:ln>
              <a:noFill/>
            </a:ln>
          </p:spPr>
        </p:sp>
        <p:sp>
          <p:nvSpPr>
            <p:cNvPr id="27" name="TextBox 27"/>
            <p:cNvSpPr txBox="1"/>
            <p:nvPr/>
          </p:nvSpPr>
          <p:spPr>
            <a:xfrm>
              <a:off x="6971222" y="3414236"/>
              <a:ext cx="973706" cy="350520"/>
            </a:xfrm>
            <a:prstGeom prst="rect">
              <a:avLst/>
            </a:prstGeom>
            <a:noFill/>
            <a:ln>
              <a:noFill/>
            </a:ln>
          </p:spPr>
          <p:txBody>
            <a:bodyPr wrap="none" lIns="0" tIns="0" rIns="0" bIns="0" anchor="t" anchorCtr="0">
              <a:spAutoFit/>
            </a:bodyPr>
            <a:lstStyle/>
            <a:p>
              <a:pPr algn="ctr"/>
              <a:r>
                <a:rPr lang="zh-CN" sz="1725" b="1" dirty="0">
                  <a:solidFill>
                    <a:srgbClr val="0F0F0F"/>
                  </a:solidFill>
                  <a:latin typeface="Space Grotesk"/>
                  <a:ea typeface="Microsoft YaHei"/>
                  <a:cs typeface="Space Grotesk"/>
                </a:rPr>
                <a:t>Lessons</a:t>
              </a:r>
            </a:p>
          </p:txBody>
        </p:sp>
        <p:sp>
          <p:nvSpPr>
            <p:cNvPr id="28" name="TextBox 28"/>
            <p:cNvSpPr txBox="1"/>
            <p:nvPr/>
          </p:nvSpPr>
          <p:spPr>
            <a:xfrm>
              <a:off x="6468808" y="3892868"/>
              <a:ext cx="1978533" cy="274320"/>
            </a:xfrm>
            <a:prstGeom prst="rect">
              <a:avLst/>
            </a:prstGeom>
            <a:noFill/>
            <a:ln>
              <a:noFill/>
            </a:ln>
          </p:spPr>
          <p:txBody>
            <a:bodyPr wrap="none" lIns="0" tIns="0" rIns="0" bIns="0" anchor="t" anchorCtr="0">
              <a:spAutoFit/>
            </a:bodyPr>
            <a:lstStyle/>
            <a:p>
              <a:pPr algn="ctr"/>
              <a:r>
                <a:rPr lang="zh-CN" sz="1350" dirty="0">
                  <a:solidFill>
                    <a:srgbClr val="6B6660"/>
                  </a:solidFill>
                  <a:latin typeface="Inter"/>
                  <a:ea typeface="Microsoft YaHei"/>
                  <a:cs typeface="Inter"/>
                </a:rPr>
                <a:t>Teachers and trainers</a:t>
              </a:r>
            </a:p>
          </p:txBody>
        </p:sp>
        <p:sp>
          <p:nvSpPr>
            <p:cNvPr id="29" name="TextBox 29"/>
            <p:cNvSpPr txBox="1"/>
            <p:nvPr/>
          </p:nvSpPr>
          <p:spPr>
            <a:xfrm>
              <a:off x="6617327" y="4150042"/>
              <a:ext cx="1681496" cy="274320"/>
            </a:xfrm>
            <a:prstGeom prst="rect">
              <a:avLst/>
            </a:prstGeom>
            <a:noFill/>
            <a:ln>
              <a:noFill/>
            </a:ln>
          </p:spPr>
          <p:txBody>
            <a:bodyPr wrap="none" lIns="0" tIns="0" rIns="0" bIns="0" anchor="t" anchorCtr="0">
              <a:spAutoFit/>
            </a:bodyPr>
            <a:lstStyle/>
            <a:p>
              <a:pPr algn="ctr"/>
              <a:r>
                <a:rPr lang="zh-CN" sz="1350" dirty="0">
                  <a:solidFill>
                    <a:srgbClr val="6B6660"/>
                  </a:solidFill>
                  <a:latin typeface="Inter"/>
                  <a:ea typeface="Microsoft YaHei"/>
                  <a:cs typeface="Inter"/>
                </a:rPr>
                <a:t>— clear, ready-to-</a:t>
              </a:r>
            </a:p>
          </p:txBody>
        </p:sp>
        <p:sp>
          <p:nvSpPr>
            <p:cNvPr id="30" name="TextBox 30"/>
            <p:cNvSpPr txBox="1"/>
            <p:nvPr/>
          </p:nvSpPr>
          <p:spPr>
            <a:xfrm>
              <a:off x="6864858" y="4407218"/>
              <a:ext cx="1186434" cy="274320"/>
            </a:xfrm>
            <a:prstGeom prst="rect">
              <a:avLst/>
            </a:prstGeom>
            <a:noFill/>
            <a:ln>
              <a:noFill/>
            </a:ln>
          </p:spPr>
          <p:txBody>
            <a:bodyPr wrap="none" lIns="0" tIns="0" rIns="0" bIns="0" anchor="t" anchorCtr="0">
              <a:spAutoFit/>
            </a:bodyPr>
            <a:lstStyle/>
            <a:p>
              <a:pPr algn="ctr"/>
              <a:r>
                <a:rPr lang="zh-CN" sz="1350" dirty="0">
                  <a:solidFill>
                    <a:srgbClr val="6B6660"/>
                  </a:solidFill>
                  <a:latin typeface="Inter"/>
                  <a:ea typeface="Microsoft YaHei"/>
                  <a:cs typeface="Inter"/>
                </a:rPr>
                <a:t>teach slides.</a:t>
              </a:r>
            </a:p>
          </p:txBody>
        </p:sp>
        <p:sp>
          <p:nvSpPr>
            <p:cNvPr id="31" name="Freeform 31"/>
            <p:cNvSpPr/>
            <p:nvPr/>
          </p:nvSpPr>
          <p:spPr>
            <a:xfrm>
              <a:off x="8934450" y="2114550"/>
              <a:ext cx="2495550" cy="3657600"/>
            </a:xfrm>
            <a:custGeom>
              <a:avLst/>
              <a:gdLst/>
              <a:ahLst/>
              <a:cxnLst/>
              <a:rect l="l" t="t" r="r" b="b"/>
              <a:pathLst>
                <a:path w="2495550" h="3657600">
                  <a:moveTo>
                    <a:pt x="152400" y="0"/>
                  </a:moveTo>
                  <a:lnTo>
                    <a:pt x="2343150" y="0"/>
                  </a:lnTo>
                  <a:cubicBezTo>
                    <a:pt x="2427318" y="0"/>
                    <a:pt x="2495550" y="68232"/>
                    <a:pt x="2495550" y="152400"/>
                  </a:cubicBezTo>
                  <a:lnTo>
                    <a:pt x="2495550" y="3505200"/>
                  </a:lnTo>
                  <a:cubicBezTo>
                    <a:pt x="2495550" y="3589368"/>
                    <a:pt x="2427318" y="3657600"/>
                    <a:pt x="2343150" y="3657600"/>
                  </a:cubicBezTo>
                  <a:lnTo>
                    <a:pt x="152400" y="3657600"/>
                  </a:lnTo>
                  <a:cubicBezTo>
                    <a:pt x="68232" y="3657600"/>
                    <a:pt x="0" y="3589368"/>
                    <a:pt x="0" y="3505200"/>
                  </a:cubicBezTo>
                  <a:lnTo>
                    <a:pt x="0" y="152400"/>
                  </a:lnTo>
                  <a:cubicBezTo>
                    <a:pt x="0" y="68232"/>
                    <a:pt x="68232" y="0"/>
                    <a:pt x="152400" y="0"/>
                  </a:cubicBezTo>
                  <a:close/>
                </a:path>
              </a:pathLst>
            </a:custGeom>
            <a:solidFill>
              <a:srgbClr val="F3F1EA"/>
            </a:solidFill>
            <a:ln w="9525">
              <a:solidFill>
                <a:srgbClr val="E8E4DC"/>
              </a:solidFill>
            </a:ln>
            <a:effectLst>
              <a:outerShdw blurRad="190500" dist="57150" dir="5400000" algn="ctr" rotWithShape="0">
                <a:srgbClr val="0F0F0F">
                  <a:alpha val="6000"/>
                </a:srgbClr>
              </a:outerShdw>
            </a:effectLst>
          </p:spPr>
        </p:sp>
        <p:sp>
          <p:nvSpPr>
            <p:cNvPr id="32" name="Freeform 32"/>
            <p:cNvSpPr/>
            <p:nvPr/>
          </p:nvSpPr>
          <p:spPr>
            <a:xfrm>
              <a:off x="9896475" y="2457450"/>
              <a:ext cx="571500" cy="571500"/>
            </a:xfrm>
            <a:custGeom>
              <a:avLst/>
              <a:gdLst/>
              <a:ahLst/>
              <a:cxnLst/>
              <a:rect l="l" t="t" r="r" b="b"/>
              <a:pathLst>
                <a:path w="571500" h="571500">
                  <a:moveTo>
                    <a:pt x="142875" y="0"/>
                  </a:moveTo>
                  <a:lnTo>
                    <a:pt x="428625" y="0"/>
                  </a:lnTo>
                  <a:cubicBezTo>
                    <a:pt x="507533" y="0"/>
                    <a:pt x="571500" y="63967"/>
                    <a:pt x="571500" y="142875"/>
                  </a:cubicBezTo>
                  <a:lnTo>
                    <a:pt x="571500" y="428625"/>
                  </a:lnTo>
                  <a:cubicBezTo>
                    <a:pt x="571500" y="507533"/>
                    <a:pt x="507533" y="571500"/>
                    <a:pt x="428625" y="571500"/>
                  </a:cubicBezTo>
                  <a:lnTo>
                    <a:pt x="142875" y="571500"/>
                  </a:lnTo>
                  <a:cubicBezTo>
                    <a:pt x="63967" y="571500"/>
                    <a:pt x="0" y="507533"/>
                    <a:pt x="0" y="428625"/>
                  </a:cubicBezTo>
                  <a:lnTo>
                    <a:pt x="0" y="142875"/>
                  </a:lnTo>
                  <a:cubicBezTo>
                    <a:pt x="0" y="63967"/>
                    <a:pt x="63967" y="0"/>
                    <a:pt x="142875" y="0"/>
                  </a:cubicBezTo>
                  <a:close/>
                </a:path>
              </a:pathLst>
            </a:custGeom>
            <a:solidFill>
              <a:srgbClr val="FAFAF7"/>
            </a:solidFill>
            <a:ln>
              <a:noFill/>
            </a:ln>
          </p:spPr>
        </p:sp>
        <p:grpSp>
          <p:nvGrpSpPr>
            <p:cNvPr id="38" name="Group 38"/>
            <p:cNvGrpSpPr/>
            <p:nvPr/>
          </p:nvGrpSpPr>
          <p:grpSpPr>
            <a:xfrm>
              <a:off x="9963150" y="2524125"/>
              <a:ext cx="438150" cy="438151"/>
              <a:chOff x="9963150" y="2524125"/>
              <a:chExt cx="438150" cy="438151"/>
            </a:xfrm>
          </p:grpSpPr>
          <p:sp>
            <p:nvSpPr>
              <p:cNvPr id="33" name="Freeform 33"/>
              <p:cNvSpPr/>
              <p:nvPr/>
            </p:nvSpPr>
            <p:spPr>
              <a:xfrm>
                <a:off x="10182225" y="2524125"/>
                <a:ext cx="191691" cy="191691"/>
              </a:xfrm>
              <a:custGeom>
                <a:avLst/>
                <a:gdLst/>
                <a:ahLst/>
                <a:cxnLst/>
                <a:rect l="l" t="t" r="r" b="b"/>
                <a:pathLst>
                  <a:path w="191691" h="191691">
                    <a:moveTo>
                      <a:pt x="0" y="82153"/>
                    </a:moveTo>
                    <a:lnTo>
                      <a:pt x="68461" y="68461"/>
                    </a:lnTo>
                    <a:lnTo>
                      <a:pt x="82153" y="0"/>
                    </a:lnTo>
                    <a:lnTo>
                      <a:pt x="109538" y="0"/>
                    </a:lnTo>
                    <a:lnTo>
                      <a:pt x="123230" y="68461"/>
                    </a:lnTo>
                    <a:lnTo>
                      <a:pt x="191691" y="82153"/>
                    </a:lnTo>
                    <a:lnTo>
                      <a:pt x="191691" y="109538"/>
                    </a:lnTo>
                    <a:lnTo>
                      <a:pt x="123230" y="123230"/>
                    </a:lnTo>
                    <a:lnTo>
                      <a:pt x="109538" y="191691"/>
                    </a:lnTo>
                    <a:lnTo>
                      <a:pt x="82153" y="191691"/>
                    </a:lnTo>
                    <a:lnTo>
                      <a:pt x="68461" y="123230"/>
                    </a:lnTo>
                    <a:lnTo>
                      <a:pt x="0" y="109538"/>
                    </a:lnTo>
                    <a:lnTo>
                      <a:pt x="0" y="82153"/>
                    </a:lnTo>
                    <a:close/>
                  </a:path>
                </a:pathLst>
              </a:custGeom>
              <a:solidFill>
                <a:srgbClr val="B8410C"/>
              </a:solidFill>
              <a:ln>
                <a:noFill/>
              </a:ln>
            </p:spPr>
          </p:sp>
          <p:sp>
            <p:nvSpPr>
              <p:cNvPr id="34" name="Freeform 34"/>
              <p:cNvSpPr/>
              <p:nvPr/>
            </p:nvSpPr>
            <p:spPr>
              <a:xfrm>
                <a:off x="9963150" y="2661047"/>
                <a:ext cx="301228" cy="301228"/>
              </a:xfrm>
              <a:custGeom>
                <a:avLst/>
                <a:gdLst/>
                <a:ahLst/>
                <a:cxnLst/>
                <a:rect l="l" t="t" r="r" b="b"/>
                <a:pathLst>
                  <a:path w="301228" h="301228">
                    <a:moveTo>
                      <a:pt x="0" y="164306"/>
                    </a:moveTo>
                    <a:lnTo>
                      <a:pt x="0" y="136922"/>
                    </a:lnTo>
                    <a:lnTo>
                      <a:pt x="109538" y="109538"/>
                    </a:lnTo>
                    <a:lnTo>
                      <a:pt x="136922" y="0"/>
                    </a:lnTo>
                    <a:lnTo>
                      <a:pt x="164306" y="0"/>
                    </a:lnTo>
                    <a:lnTo>
                      <a:pt x="191691" y="109538"/>
                    </a:lnTo>
                    <a:lnTo>
                      <a:pt x="301228" y="136922"/>
                    </a:lnTo>
                    <a:lnTo>
                      <a:pt x="301228" y="164306"/>
                    </a:lnTo>
                    <a:lnTo>
                      <a:pt x="191691" y="191691"/>
                    </a:lnTo>
                    <a:lnTo>
                      <a:pt x="164306" y="301228"/>
                    </a:lnTo>
                    <a:lnTo>
                      <a:pt x="136922" y="301228"/>
                    </a:lnTo>
                    <a:lnTo>
                      <a:pt x="109538" y="191691"/>
                    </a:lnTo>
                    <a:lnTo>
                      <a:pt x="0" y="164306"/>
                    </a:lnTo>
                    <a:close/>
                  </a:path>
                </a:pathLst>
              </a:custGeom>
              <a:solidFill>
                <a:srgbClr val="B8410C"/>
              </a:solidFill>
              <a:ln>
                <a:noFill/>
              </a:ln>
            </p:spPr>
          </p:sp>
          <p:sp>
            <p:nvSpPr>
              <p:cNvPr id="35" name="Freeform 35"/>
              <p:cNvSpPr/>
              <p:nvPr/>
            </p:nvSpPr>
            <p:spPr>
              <a:xfrm>
                <a:off x="9990534" y="2537817"/>
                <a:ext cx="82153" cy="82153"/>
              </a:xfrm>
              <a:custGeom>
                <a:avLst/>
                <a:gdLst/>
                <a:ahLst/>
                <a:cxnLst/>
                <a:rect l="l" t="t" r="r" b="b"/>
                <a:pathLst>
                  <a:path w="82153" h="82153">
                    <a:moveTo>
                      <a:pt x="0" y="41077"/>
                    </a:moveTo>
                    <a:lnTo>
                      <a:pt x="41077" y="0"/>
                    </a:lnTo>
                    <a:lnTo>
                      <a:pt x="82153" y="41077"/>
                    </a:lnTo>
                    <a:lnTo>
                      <a:pt x="41077" y="82153"/>
                    </a:lnTo>
                    <a:lnTo>
                      <a:pt x="0" y="41077"/>
                    </a:lnTo>
                    <a:close/>
                  </a:path>
                </a:pathLst>
              </a:custGeom>
              <a:solidFill>
                <a:srgbClr val="B8410C"/>
              </a:solidFill>
              <a:ln>
                <a:noFill/>
              </a:ln>
            </p:spPr>
          </p:sp>
          <p:sp>
            <p:nvSpPr>
              <p:cNvPr id="36" name="Freeform 36"/>
              <p:cNvSpPr/>
              <p:nvPr/>
            </p:nvSpPr>
            <p:spPr>
              <a:xfrm>
                <a:off x="10264378" y="2852738"/>
                <a:ext cx="109538" cy="109538"/>
              </a:xfrm>
              <a:custGeom>
                <a:avLst/>
                <a:gdLst/>
                <a:ahLst/>
                <a:cxnLst/>
                <a:rect l="l" t="t" r="r" b="b"/>
                <a:pathLst>
                  <a:path w="109538" h="109538">
                    <a:moveTo>
                      <a:pt x="109538" y="54769"/>
                    </a:moveTo>
                    <a:lnTo>
                      <a:pt x="54769" y="0"/>
                    </a:lnTo>
                    <a:lnTo>
                      <a:pt x="0" y="54769"/>
                    </a:lnTo>
                    <a:lnTo>
                      <a:pt x="54769" y="109538"/>
                    </a:lnTo>
                    <a:lnTo>
                      <a:pt x="109538" y="54769"/>
                    </a:lnTo>
                    <a:close/>
                  </a:path>
                </a:pathLst>
              </a:custGeom>
              <a:solidFill>
                <a:srgbClr val="B8410C"/>
              </a:solidFill>
              <a:ln>
                <a:noFill/>
              </a:ln>
            </p:spPr>
          </p:sp>
          <p:sp>
            <p:nvSpPr>
              <p:cNvPr id="37" name="Freeform 37"/>
              <p:cNvSpPr/>
              <p:nvPr/>
            </p:nvSpPr>
            <p:spPr>
              <a:xfrm>
                <a:off x="10346531" y="2743200"/>
                <a:ext cx="54769" cy="54769"/>
              </a:xfrm>
              <a:custGeom>
                <a:avLst/>
                <a:gdLst/>
                <a:ahLst/>
                <a:cxnLst/>
                <a:rect l="l" t="t" r="r" b="b"/>
                <a:pathLst>
                  <a:path w="54769" h="54769">
                    <a:moveTo>
                      <a:pt x="27384" y="54769"/>
                    </a:moveTo>
                    <a:cubicBezTo>
                      <a:pt x="42509" y="54769"/>
                      <a:pt x="54769" y="42508"/>
                      <a:pt x="54769" y="27384"/>
                    </a:cubicBezTo>
                    <a:cubicBezTo>
                      <a:pt x="54769" y="12260"/>
                      <a:pt x="42509" y="0"/>
                      <a:pt x="27384" y="0"/>
                    </a:cubicBezTo>
                    <a:cubicBezTo>
                      <a:pt x="12260" y="0"/>
                      <a:pt x="0" y="12260"/>
                      <a:pt x="0" y="27384"/>
                    </a:cubicBezTo>
                    <a:cubicBezTo>
                      <a:pt x="0" y="42508"/>
                      <a:pt x="12260" y="54769"/>
                      <a:pt x="27384" y="54769"/>
                    </a:cubicBezTo>
                    <a:close/>
                  </a:path>
                </a:pathLst>
              </a:custGeom>
              <a:solidFill>
                <a:srgbClr val="B8410C"/>
              </a:solidFill>
              <a:ln>
                <a:noFill/>
              </a:ln>
            </p:spPr>
          </p:sp>
        </p:grpSp>
        <p:sp>
          <p:nvSpPr>
            <p:cNvPr id="39" name="TextBox 39"/>
            <p:cNvSpPr txBox="1"/>
            <p:nvPr/>
          </p:nvSpPr>
          <p:spPr>
            <a:xfrm>
              <a:off x="9459880" y="3414236"/>
              <a:ext cx="1444690" cy="350520"/>
            </a:xfrm>
            <a:prstGeom prst="rect">
              <a:avLst/>
            </a:prstGeom>
            <a:noFill/>
            <a:ln>
              <a:noFill/>
            </a:ln>
          </p:spPr>
          <p:txBody>
            <a:bodyPr wrap="none" lIns="0" tIns="0" rIns="0" bIns="0" anchor="t" anchorCtr="0">
              <a:spAutoFit/>
            </a:bodyPr>
            <a:lstStyle/>
            <a:p>
              <a:pPr algn="ctr"/>
              <a:r>
                <a:rPr lang="zh-CN" sz="1725" b="1" dirty="0">
                  <a:solidFill>
                    <a:srgbClr val="0F0F0F"/>
                  </a:solidFill>
                  <a:latin typeface="Space Grotesk"/>
                  <a:ea typeface="Microsoft YaHei"/>
                  <a:cs typeface="Space Grotesk"/>
                </a:rPr>
                <a:t>Brand decks</a:t>
              </a:r>
            </a:p>
          </p:txBody>
        </p:sp>
        <p:sp>
          <p:nvSpPr>
            <p:cNvPr id="40" name="TextBox 40"/>
            <p:cNvSpPr txBox="1"/>
            <p:nvPr/>
          </p:nvSpPr>
          <p:spPr>
            <a:xfrm>
              <a:off x="9201960" y="3892868"/>
              <a:ext cx="1960531" cy="274320"/>
            </a:xfrm>
            <a:prstGeom prst="rect">
              <a:avLst/>
            </a:prstGeom>
            <a:noFill/>
            <a:ln>
              <a:noFill/>
            </a:ln>
          </p:spPr>
          <p:txBody>
            <a:bodyPr wrap="none" lIns="0" tIns="0" rIns="0" bIns="0" anchor="t" anchorCtr="0">
              <a:spAutoFit/>
            </a:bodyPr>
            <a:lstStyle/>
            <a:p>
              <a:pPr algn="ctr"/>
              <a:r>
                <a:rPr lang="zh-CN" sz="1350" dirty="0">
                  <a:solidFill>
                    <a:srgbClr val="6B6660"/>
                  </a:solidFill>
                  <a:latin typeface="Inter"/>
                  <a:ea typeface="Microsoft YaHei"/>
                  <a:cs typeface="Inter"/>
                </a:rPr>
                <a:t>Marketers — on-brand</a:t>
              </a:r>
            </a:p>
          </p:txBody>
        </p:sp>
        <p:sp>
          <p:nvSpPr>
            <p:cNvPr id="41" name="TextBox 41"/>
            <p:cNvSpPr txBox="1"/>
            <p:nvPr/>
          </p:nvSpPr>
          <p:spPr>
            <a:xfrm>
              <a:off x="9372981" y="4150042"/>
              <a:ext cx="1618488" cy="274320"/>
            </a:xfrm>
            <a:prstGeom prst="rect">
              <a:avLst/>
            </a:prstGeom>
            <a:noFill/>
            <a:ln>
              <a:noFill/>
            </a:ln>
          </p:spPr>
          <p:txBody>
            <a:bodyPr wrap="none" lIns="0" tIns="0" rIns="0" bIns="0" anchor="t" anchorCtr="0">
              <a:spAutoFit/>
            </a:bodyPr>
            <a:lstStyle/>
            <a:p>
              <a:pPr algn="ctr"/>
              <a:r>
                <a:rPr lang="zh-CN" sz="1350" dirty="0">
                  <a:solidFill>
                    <a:srgbClr val="6B6660"/>
                  </a:solidFill>
                  <a:latin typeface="Inter"/>
                  <a:ea typeface="Microsoft YaHei"/>
                  <a:cs typeface="Inter"/>
                </a:rPr>
                <a:t>decks without the</a:t>
              </a:r>
            </a:p>
          </p:txBody>
        </p:sp>
        <p:sp>
          <p:nvSpPr>
            <p:cNvPr id="42" name="TextBox 42"/>
            <p:cNvSpPr txBox="1"/>
            <p:nvPr/>
          </p:nvSpPr>
          <p:spPr>
            <a:xfrm>
              <a:off x="9566505" y="4407218"/>
              <a:ext cx="1231440" cy="274320"/>
            </a:xfrm>
            <a:prstGeom prst="rect">
              <a:avLst/>
            </a:prstGeom>
            <a:noFill/>
            <a:ln>
              <a:noFill/>
            </a:ln>
          </p:spPr>
          <p:txBody>
            <a:bodyPr wrap="none" lIns="0" tIns="0" rIns="0" bIns="0" anchor="t" anchorCtr="0">
              <a:spAutoFit/>
            </a:bodyPr>
            <a:lstStyle/>
            <a:p>
              <a:pPr algn="ctr"/>
              <a:r>
                <a:rPr lang="zh-CN" sz="1350" dirty="0">
                  <a:solidFill>
                    <a:srgbClr val="6B6660"/>
                  </a:solidFill>
                  <a:latin typeface="Inter"/>
                  <a:ea typeface="Microsoft YaHei"/>
                  <a:cs typeface="Inter"/>
                </a:rPr>
                <a:t>design queue.</a:t>
              </a:r>
            </a:p>
          </p:txBody>
        </p:sp>
      </p:grpSp>
      <p:sp>
        <p:nvSpPr>
          <p:cNvPr id="44" name="TextBox 44"/>
          <p:cNvSpPr txBox="1"/>
          <p:nvPr/>
        </p:nvSpPr>
        <p:spPr>
          <a:xfrm>
            <a:off x="749618" y="6447949"/>
            <a:ext cx="693699" cy="198120"/>
          </a:xfrm>
          <a:prstGeom prst="rect">
            <a:avLst/>
          </a:prstGeom>
          <a:noFill/>
          <a:ln>
            <a:noFill/>
          </a:ln>
        </p:spPr>
        <p:txBody>
          <a:bodyPr wrap="none" lIns="0" tIns="0" rIns="0" bIns="0" anchor="t" anchorCtr="0">
            <a:spAutoFit/>
          </a:bodyPr>
          <a:lstStyle/>
          <a:p>
            <a:pPr algn="l"/>
            <a:r>
              <a:rPr lang="zh-CN" sz="975" b="1" dirty="0">
                <a:solidFill>
                  <a:srgbClr val="8E8A82"/>
                </a:solidFill>
                <a:latin typeface="Space Grotesk"/>
                <a:ea typeface="Microsoft YaHei"/>
                <a:cs typeface="Space Grotesk"/>
              </a:rPr>
              <a:t>FrameBind</a:t>
            </a:r>
          </a:p>
        </p:txBody>
      </p:sp>
      <p:sp>
        <p:nvSpPr>
          <p:cNvPr id="45" name="TextBox 45"/>
          <p:cNvSpPr txBox="1"/>
          <p:nvPr/>
        </p:nvSpPr>
        <p:spPr>
          <a:xfrm>
            <a:off x="10982063" y="6447949"/>
            <a:ext cx="460319" cy="198120"/>
          </a:xfrm>
          <a:prstGeom prst="rect">
            <a:avLst/>
          </a:prstGeom>
          <a:noFill/>
          <a:ln>
            <a:noFill/>
          </a:ln>
        </p:spPr>
        <p:txBody>
          <a:bodyPr wrap="none" lIns="0" tIns="0" rIns="0" bIns="0" anchor="t" anchorCtr="0">
            <a:spAutoFit/>
          </a:bodyPr>
          <a:lstStyle/>
          <a:p>
            <a:pPr algn="r"/>
            <a:r>
              <a:rPr lang="zh-CN" sz="975" dirty="0">
                <a:solidFill>
                  <a:srgbClr val="8E8A82"/>
                </a:solidFill>
                <a:latin typeface="Inter"/>
                <a:ea typeface="Microsoft YaHei"/>
                <a:cs typeface="Inter"/>
              </a:rPr>
              <a:t>10 / 14</a:t>
            </a:r>
          </a:p>
        </p:txBody>
      </p:sp>
    </p:spTree>
  </p:cSld>
  <p:clrMapOvr>
    <a:masterClrMapping/>
  </p:clrMapOvr>
  <p:transition xmlns:p14="http://schemas.microsoft.com/office/powerpoint/2010/main" p14:dur="4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slide(fromBottom)">
                                      <p:cBhvr>
                                        <p:cTn id="7" dur="4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AFAF7"/>
          </a:solidFill>
          <a:ln>
            <a:noFill/>
          </a:ln>
        </p:spPr>
      </p:sp>
      <p:sp>
        <p:nvSpPr>
          <p:cNvPr id="3" name="TextBox 3"/>
          <p:cNvSpPr txBox="1"/>
          <p:nvPr/>
        </p:nvSpPr>
        <p:spPr>
          <a:xfrm>
            <a:off x="746760" y="861060"/>
            <a:ext cx="492538" cy="243840"/>
          </a:xfrm>
          <a:prstGeom prst="rect">
            <a:avLst/>
          </a:prstGeom>
          <a:noFill/>
          <a:ln>
            <a:noFill/>
          </a:ln>
        </p:spPr>
        <p:txBody>
          <a:bodyPr wrap="none" lIns="0" tIns="0" rIns="0" bIns="0" anchor="t" anchorCtr="0">
            <a:spAutoFit/>
          </a:bodyPr>
          <a:lstStyle/>
          <a:p>
            <a:pPr algn="l"/>
            <a:r>
              <a:rPr lang="zh-CN" sz="1200" b="1" dirty="0">
                <a:solidFill>
                  <a:srgbClr val="B8410C"/>
                </a:solidFill>
                <a:latin typeface="Inter"/>
                <a:ea typeface="Microsoft YaHei"/>
                <a:cs typeface="Inter"/>
              </a:rPr>
              <a:t>SPEED</a:t>
            </a:r>
          </a:p>
        </p:txBody>
      </p:sp>
      <p:sp>
        <p:nvSpPr>
          <p:cNvPr id="4" name="TextBox 4"/>
          <p:cNvSpPr txBox="1"/>
          <p:nvPr/>
        </p:nvSpPr>
        <p:spPr>
          <a:xfrm>
            <a:off x="702945" y="1145858"/>
            <a:ext cx="4975722" cy="640080"/>
          </a:xfrm>
          <a:prstGeom prst="rect">
            <a:avLst/>
          </a:prstGeom>
          <a:noFill/>
          <a:ln>
            <a:noFill/>
          </a:ln>
        </p:spPr>
        <p:txBody>
          <a:bodyPr wrap="none" lIns="0" tIns="0" rIns="0" bIns="0" anchor="t" anchorCtr="0">
            <a:spAutoFit/>
          </a:bodyPr>
          <a:lstStyle/>
          <a:p>
            <a:pPr algn="l"/>
            <a:r>
              <a:rPr lang="zh-CN" sz="3150" b="1" dirty="0">
                <a:solidFill>
                  <a:srgbClr val="0F0F0F"/>
                </a:solidFill>
                <a:latin typeface="Space Grotesk"/>
                <a:ea typeface="Microsoft YaHei"/>
                <a:cs typeface="Space Grotesk"/>
              </a:rPr>
              <a:t>Time to a finished deck</a:t>
            </a:r>
          </a:p>
        </p:txBody>
      </p:sp>
      <p:sp>
        <p:nvSpPr>
          <p:cNvPr id="5" name="TextBox 5"/>
          <p:cNvSpPr txBox="1"/>
          <p:nvPr/>
        </p:nvSpPr>
        <p:spPr>
          <a:xfrm>
            <a:off x="741045" y="1669732"/>
            <a:ext cx="5883640" cy="335280"/>
          </a:xfrm>
          <a:prstGeom prst="rect">
            <a:avLst/>
          </a:prstGeom>
          <a:noFill/>
          <a:ln>
            <a:noFill/>
          </a:ln>
        </p:spPr>
        <p:txBody>
          <a:bodyPr wrap="none" lIns="0" tIns="0" rIns="0" bIns="0" anchor="t" anchorCtr="0">
            <a:spAutoFit/>
          </a:bodyPr>
          <a:lstStyle/>
          <a:p>
            <a:pPr algn="l"/>
            <a:r>
              <a:rPr lang="zh-CN" sz="1650" dirty="0">
                <a:solidFill>
                  <a:srgbClr val="6B6660"/>
                </a:solidFill>
                <a:latin typeface="Inter"/>
                <a:ea typeface="Microsoft YaHei"/>
                <a:cs typeface="Inter"/>
              </a:rPr>
              <a:t>FrameBind turns days of work into about half an hour.</a:t>
            </a:r>
          </a:p>
        </p:txBody>
      </p:sp>
      <p:grpSp>
        <p:nvGrpSpPr>
          <p:cNvPr id="28" name="Group 28"/>
          <p:cNvGrpSpPr/>
          <p:nvPr/>
        </p:nvGrpSpPr>
        <p:grpSpPr>
          <a:xfrm>
            <a:off x="1816894" y="2381250"/>
            <a:ext cx="9551456" cy="3090862"/>
            <a:chOff x="1816894" y="2381250"/>
            <a:chExt cx="9551456" cy="3090862"/>
          </a:xfrm>
        </p:grpSpPr>
        <p:sp>
          <p:nvSpPr>
            <p:cNvPr id="6" name="Line 6"/>
            <p:cNvSpPr/>
            <p:nvPr/>
          </p:nvSpPr>
          <p:spPr>
            <a:xfrm>
              <a:off x="4991100" y="2381250"/>
              <a:ext cx="9525" cy="2762250"/>
            </a:xfrm>
            <a:custGeom>
              <a:avLst/>
              <a:gdLst/>
              <a:ahLst/>
              <a:cxnLst/>
              <a:rect l="l" t="t" r="r" b="b"/>
              <a:pathLst>
                <a:path w="9525" h="2762250">
                  <a:moveTo>
                    <a:pt x="0" y="0"/>
                  </a:moveTo>
                  <a:lnTo>
                    <a:pt x="0" y="2762250"/>
                  </a:lnTo>
                </a:path>
              </a:pathLst>
            </a:custGeom>
            <a:noFill/>
            <a:ln w="9525">
              <a:solidFill>
                <a:srgbClr val="E8E4DC"/>
              </a:solidFill>
              <a:custDash>
                <a:ds d="400000" sp="500000"/>
              </a:custDash>
            </a:ln>
          </p:spPr>
        </p:sp>
        <p:sp>
          <p:nvSpPr>
            <p:cNvPr id="7" name="Line 7"/>
            <p:cNvSpPr/>
            <p:nvPr/>
          </p:nvSpPr>
          <p:spPr>
            <a:xfrm>
              <a:off x="6553200" y="2381250"/>
              <a:ext cx="9525" cy="2762250"/>
            </a:xfrm>
            <a:custGeom>
              <a:avLst/>
              <a:gdLst/>
              <a:ahLst/>
              <a:cxnLst/>
              <a:rect l="l" t="t" r="r" b="b"/>
              <a:pathLst>
                <a:path w="9525" h="2762250">
                  <a:moveTo>
                    <a:pt x="0" y="0"/>
                  </a:moveTo>
                  <a:lnTo>
                    <a:pt x="0" y="2762250"/>
                  </a:lnTo>
                </a:path>
              </a:pathLst>
            </a:custGeom>
            <a:noFill/>
            <a:ln w="9525">
              <a:solidFill>
                <a:srgbClr val="E8E4DC"/>
              </a:solidFill>
              <a:custDash>
                <a:ds d="400000" sp="500000"/>
              </a:custDash>
            </a:ln>
          </p:spPr>
        </p:sp>
        <p:sp>
          <p:nvSpPr>
            <p:cNvPr id="8" name="Line 8"/>
            <p:cNvSpPr/>
            <p:nvPr/>
          </p:nvSpPr>
          <p:spPr>
            <a:xfrm>
              <a:off x="8115300" y="2381250"/>
              <a:ext cx="9525" cy="2762250"/>
            </a:xfrm>
            <a:custGeom>
              <a:avLst/>
              <a:gdLst/>
              <a:ahLst/>
              <a:cxnLst/>
              <a:rect l="l" t="t" r="r" b="b"/>
              <a:pathLst>
                <a:path w="9525" h="2762250">
                  <a:moveTo>
                    <a:pt x="0" y="0"/>
                  </a:moveTo>
                  <a:lnTo>
                    <a:pt x="0" y="2762250"/>
                  </a:lnTo>
                </a:path>
              </a:pathLst>
            </a:custGeom>
            <a:noFill/>
            <a:ln w="9525">
              <a:solidFill>
                <a:srgbClr val="E8E4DC"/>
              </a:solidFill>
              <a:custDash>
                <a:ds d="400000" sp="500000"/>
              </a:custDash>
            </a:ln>
          </p:spPr>
        </p:sp>
        <p:sp>
          <p:nvSpPr>
            <p:cNvPr id="9" name="Line 9"/>
            <p:cNvSpPr/>
            <p:nvPr/>
          </p:nvSpPr>
          <p:spPr>
            <a:xfrm>
              <a:off x="9677400" y="2381250"/>
              <a:ext cx="9525" cy="2762250"/>
            </a:xfrm>
            <a:custGeom>
              <a:avLst/>
              <a:gdLst/>
              <a:ahLst/>
              <a:cxnLst/>
              <a:rect l="l" t="t" r="r" b="b"/>
              <a:pathLst>
                <a:path w="9525" h="2762250">
                  <a:moveTo>
                    <a:pt x="0" y="0"/>
                  </a:moveTo>
                  <a:lnTo>
                    <a:pt x="0" y="2762250"/>
                  </a:lnTo>
                </a:path>
              </a:pathLst>
            </a:custGeom>
            <a:noFill/>
            <a:ln w="9525">
              <a:solidFill>
                <a:srgbClr val="E8E4DC"/>
              </a:solidFill>
              <a:custDash>
                <a:ds d="400000" sp="500000"/>
              </a:custDash>
            </a:ln>
          </p:spPr>
        </p:sp>
        <p:sp>
          <p:nvSpPr>
            <p:cNvPr id="10" name="Line 10"/>
            <p:cNvSpPr/>
            <p:nvPr/>
          </p:nvSpPr>
          <p:spPr>
            <a:xfrm>
              <a:off x="11239500" y="2381250"/>
              <a:ext cx="9525" cy="2762250"/>
            </a:xfrm>
            <a:custGeom>
              <a:avLst/>
              <a:gdLst/>
              <a:ahLst/>
              <a:cxnLst/>
              <a:rect l="l" t="t" r="r" b="b"/>
              <a:pathLst>
                <a:path w="9525" h="2762250">
                  <a:moveTo>
                    <a:pt x="0" y="0"/>
                  </a:moveTo>
                  <a:lnTo>
                    <a:pt x="0" y="2762250"/>
                  </a:lnTo>
                </a:path>
              </a:pathLst>
            </a:custGeom>
            <a:noFill/>
            <a:ln w="9525">
              <a:solidFill>
                <a:srgbClr val="E8E4DC"/>
              </a:solidFill>
              <a:custDash>
                <a:ds d="400000" sp="500000"/>
              </a:custDash>
            </a:ln>
          </p:spPr>
        </p:sp>
        <p:sp>
          <p:nvSpPr>
            <p:cNvPr id="11" name="Line 11"/>
            <p:cNvSpPr/>
            <p:nvPr/>
          </p:nvSpPr>
          <p:spPr>
            <a:xfrm>
              <a:off x="3429000" y="2381250"/>
              <a:ext cx="9525" cy="2762250"/>
            </a:xfrm>
            <a:custGeom>
              <a:avLst/>
              <a:gdLst/>
              <a:ahLst/>
              <a:cxnLst/>
              <a:rect l="l" t="t" r="r" b="b"/>
              <a:pathLst>
                <a:path w="9525" h="2762250">
                  <a:moveTo>
                    <a:pt x="0" y="0"/>
                  </a:moveTo>
                  <a:lnTo>
                    <a:pt x="0" y="2762250"/>
                  </a:lnTo>
                </a:path>
              </a:pathLst>
            </a:custGeom>
            <a:noFill/>
            <a:ln w="19050">
              <a:solidFill>
                <a:srgbClr val="8E8A82"/>
              </a:solidFill>
            </a:ln>
          </p:spPr>
        </p:sp>
        <p:sp>
          <p:nvSpPr>
            <p:cNvPr id="12" name="Line 12"/>
            <p:cNvSpPr/>
            <p:nvPr/>
          </p:nvSpPr>
          <p:spPr>
            <a:xfrm>
              <a:off x="3429000" y="5143500"/>
              <a:ext cx="7810500" cy="9525"/>
            </a:xfrm>
            <a:custGeom>
              <a:avLst/>
              <a:gdLst/>
              <a:ahLst/>
              <a:cxnLst/>
              <a:rect l="l" t="t" r="r" b="b"/>
              <a:pathLst>
                <a:path w="7810500" h="9525">
                  <a:moveTo>
                    <a:pt x="0" y="0"/>
                  </a:moveTo>
                  <a:lnTo>
                    <a:pt x="7810500" y="0"/>
                  </a:lnTo>
                </a:path>
              </a:pathLst>
            </a:custGeom>
            <a:noFill/>
            <a:ln w="19050">
              <a:solidFill>
                <a:srgbClr val="8E8A82"/>
              </a:solidFill>
            </a:ln>
          </p:spPr>
        </p:sp>
        <p:sp>
          <p:nvSpPr>
            <p:cNvPr id="13" name="Freeform 13"/>
            <p:cNvSpPr/>
            <p:nvPr/>
          </p:nvSpPr>
          <p:spPr>
            <a:xfrm>
              <a:off x="3429000" y="2590800"/>
              <a:ext cx="195262" cy="533400"/>
            </a:xfrm>
            <a:custGeom>
              <a:avLst/>
              <a:gdLst/>
              <a:ahLst/>
              <a:cxnLst/>
              <a:rect l="l" t="t" r="r" b="b"/>
              <a:pathLst>
                <a:path w="195262" h="533400">
                  <a:moveTo>
                    <a:pt x="38100" y="0"/>
                  </a:moveTo>
                  <a:lnTo>
                    <a:pt x="157162" y="0"/>
                  </a:lnTo>
                  <a:cubicBezTo>
                    <a:pt x="178205" y="0"/>
                    <a:pt x="195262" y="17058"/>
                    <a:pt x="195262" y="38100"/>
                  </a:cubicBezTo>
                  <a:lnTo>
                    <a:pt x="195262" y="495300"/>
                  </a:lnTo>
                  <a:cubicBezTo>
                    <a:pt x="195262" y="516342"/>
                    <a:pt x="178205" y="533400"/>
                    <a:pt x="157162" y="533400"/>
                  </a:cubicBezTo>
                  <a:lnTo>
                    <a:pt x="38100" y="533400"/>
                  </a:lnTo>
                  <a:cubicBezTo>
                    <a:pt x="17058" y="533400"/>
                    <a:pt x="0" y="516342"/>
                    <a:pt x="0" y="495300"/>
                  </a:cubicBezTo>
                  <a:lnTo>
                    <a:pt x="0" y="38100"/>
                  </a:lnTo>
                  <a:cubicBezTo>
                    <a:pt x="0" y="17058"/>
                    <a:pt x="17058" y="0"/>
                    <a:pt x="38100" y="0"/>
                  </a:cubicBezTo>
                  <a:close/>
                </a:path>
              </a:pathLst>
            </a:custGeom>
            <a:solidFill>
              <a:srgbClr val="B8410C"/>
            </a:solidFill>
            <a:ln>
              <a:noFill/>
            </a:ln>
          </p:spPr>
        </p:sp>
        <p:sp>
          <p:nvSpPr>
            <p:cNvPr id="14" name="TextBox 14"/>
            <p:cNvSpPr txBox="1"/>
            <p:nvPr/>
          </p:nvSpPr>
          <p:spPr>
            <a:xfrm>
              <a:off x="2237946" y="2762250"/>
              <a:ext cx="1067229" cy="304800"/>
            </a:xfrm>
            <a:prstGeom prst="rect">
              <a:avLst/>
            </a:prstGeom>
            <a:noFill/>
            <a:ln>
              <a:noFill/>
            </a:ln>
          </p:spPr>
          <p:txBody>
            <a:bodyPr wrap="none" lIns="0" tIns="0" rIns="0" bIns="0" anchor="t" anchorCtr="0">
              <a:spAutoFit/>
            </a:bodyPr>
            <a:lstStyle/>
            <a:p>
              <a:pPr algn="r"/>
              <a:r>
                <a:rPr lang="zh-CN" sz="1500" b="1" dirty="0">
                  <a:solidFill>
                    <a:srgbClr val="B8410C"/>
                  </a:solidFill>
                  <a:latin typeface="Space Grotesk"/>
                  <a:ea typeface="Microsoft YaHei"/>
                  <a:cs typeface="Space Grotesk"/>
                </a:rPr>
                <a:t>FrameBind</a:t>
              </a:r>
            </a:p>
          </p:txBody>
        </p:sp>
        <p:sp>
          <p:nvSpPr>
            <p:cNvPr id="15" name="TextBox 15"/>
            <p:cNvSpPr txBox="1"/>
            <p:nvPr/>
          </p:nvSpPr>
          <p:spPr>
            <a:xfrm>
              <a:off x="3750945" y="2746058"/>
              <a:ext cx="931371" cy="335280"/>
            </a:xfrm>
            <a:prstGeom prst="rect">
              <a:avLst/>
            </a:prstGeom>
            <a:noFill/>
            <a:ln>
              <a:noFill/>
            </a:ln>
          </p:spPr>
          <p:txBody>
            <a:bodyPr wrap="none" lIns="0" tIns="0" rIns="0" bIns="0" anchor="t" anchorCtr="0">
              <a:spAutoFit/>
            </a:bodyPr>
            <a:lstStyle/>
            <a:p>
              <a:pPr algn="l"/>
              <a:r>
                <a:rPr lang="zh-CN" sz="1650" b="1" dirty="0">
                  <a:solidFill>
                    <a:srgbClr val="B8410C"/>
                  </a:solidFill>
                  <a:latin typeface="Space Grotesk"/>
                  <a:ea typeface="Microsoft YaHei"/>
                  <a:cs typeface="Space Grotesk"/>
                </a:rPr>
                <a:t>≈ 30 min</a:t>
              </a:r>
            </a:p>
          </p:txBody>
        </p:sp>
        <p:sp>
          <p:nvSpPr>
            <p:cNvPr id="16" name="Freeform 16"/>
            <p:cNvSpPr/>
            <p:nvPr/>
          </p:nvSpPr>
          <p:spPr>
            <a:xfrm>
              <a:off x="3429000" y="3495675"/>
              <a:ext cx="2343150" cy="533400"/>
            </a:xfrm>
            <a:custGeom>
              <a:avLst/>
              <a:gdLst/>
              <a:ahLst/>
              <a:cxnLst/>
              <a:rect l="l" t="t" r="r" b="b"/>
              <a:pathLst>
                <a:path w="2343150" h="533400">
                  <a:moveTo>
                    <a:pt x="57150" y="0"/>
                  </a:moveTo>
                  <a:lnTo>
                    <a:pt x="2286000" y="0"/>
                  </a:lnTo>
                  <a:cubicBezTo>
                    <a:pt x="2317563" y="0"/>
                    <a:pt x="2343150" y="25587"/>
                    <a:pt x="2343150" y="57150"/>
                  </a:cubicBezTo>
                  <a:lnTo>
                    <a:pt x="2343150" y="476250"/>
                  </a:lnTo>
                  <a:cubicBezTo>
                    <a:pt x="2343150" y="507813"/>
                    <a:pt x="2317563" y="533400"/>
                    <a:pt x="2286000" y="533400"/>
                  </a:cubicBezTo>
                  <a:lnTo>
                    <a:pt x="57150" y="533400"/>
                  </a:lnTo>
                  <a:cubicBezTo>
                    <a:pt x="25587" y="533400"/>
                    <a:pt x="0" y="507813"/>
                    <a:pt x="0" y="476250"/>
                  </a:cubicBezTo>
                  <a:lnTo>
                    <a:pt x="0" y="57150"/>
                  </a:lnTo>
                  <a:cubicBezTo>
                    <a:pt x="0" y="25587"/>
                    <a:pt x="25587" y="0"/>
                    <a:pt x="57150" y="0"/>
                  </a:cubicBezTo>
                  <a:close/>
                </a:path>
              </a:pathLst>
            </a:custGeom>
            <a:solidFill>
              <a:srgbClr val="DCD7CC"/>
            </a:solidFill>
            <a:ln>
              <a:noFill/>
            </a:ln>
          </p:spPr>
        </p:sp>
        <p:sp>
          <p:nvSpPr>
            <p:cNvPr id="17" name="TextBox 17"/>
            <p:cNvSpPr txBox="1"/>
            <p:nvPr/>
          </p:nvSpPr>
          <p:spPr>
            <a:xfrm>
              <a:off x="1926907" y="3667125"/>
              <a:ext cx="1378268" cy="304800"/>
            </a:xfrm>
            <a:prstGeom prst="rect">
              <a:avLst/>
            </a:prstGeom>
            <a:noFill/>
            <a:ln>
              <a:noFill/>
            </a:ln>
          </p:spPr>
          <p:txBody>
            <a:bodyPr wrap="none" lIns="0" tIns="0" rIns="0" bIns="0" anchor="t" anchorCtr="0">
              <a:spAutoFit/>
            </a:bodyPr>
            <a:lstStyle/>
            <a:p>
              <a:pPr algn="r"/>
              <a:r>
                <a:rPr lang="zh-CN" sz="1500" dirty="0">
                  <a:solidFill>
                    <a:srgbClr val="0F0F0F"/>
                  </a:solidFill>
                  <a:latin typeface="Inter"/>
                  <a:ea typeface="Microsoft YaHei"/>
                  <a:cs typeface="Inter"/>
                </a:rPr>
                <a:t>Do it yourself</a:t>
              </a:r>
            </a:p>
          </p:txBody>
        </p:sp>
        <p:sp>
          <p:nvSpPr>
            <p:cNvPr id="18" name="TextBox 18"/>
            <p:cNvSpPr txBox="1"/>
            <p:nvPr/>
          </p:nvSpPr>
          <p:spPr>
            <a:xfrm>
              <a:off x="5886450" y="3667125"/>
              <a:ext cx="1918335" cy="304800"/>
            </a:xfrm>
            <a:prstGeom prst="rect">
              <a:avLst/>
            </a:prstGeom>
            <a:noFill/>
            <a:ln>
              <a:noFill/>
            </a:ln>
          </p:spPr>
          <p:txBody>
            <a:bodyPr wrap="none" lIns="0" tIns="0" rIns="0" bIns="0" anchor="t" anchorCtr="0">
              <a:spAutoFit/>
            </a:bodyPr>
            <a:lstStyle/>
            <a:p>
              <a:pPr algn="l"/>
              <a:r>
                <a:rPr lang="zh-CN" sz="1500" dirty="0">
                  <a:solidFill>
                    <a:srgbClr val="6B6660"/>
                  </a:solidFill>
                  <a:latin typeface="Inter"/>
                  <a:ea typeface="Microsoft YaHei"/>
                  <a:cs typeface="Inter"/>
                </a:rPr>
                <a:t>an afternoon (~6h)</a:t>
              </a:r>
            </a:p>
          </p:txBody>
        </p:sp>
        <p:sp>
          <p:nvSpPr>
            <p:cNvPr id="19" name="Freeform 19"/>
            <p:cNvSpPr/>
            <p:nvPr/>
          </p:nvSpPr>
          <p:spPr>
            <a:xfrm>
              <a:off x="3429000" y="4400550"/>
              <a:ext cx="7029450" cy="533400"/>
            </a:xfrm>
            <a:custGeom>
              <a:avLst/>
              <a:gdLst/>
              <a:ahLst/>
              <a:cxnLst/>
              <a:rect l="l" t="t" r="r" b="b"/>
              <a:pathLst>
                <a:path w="7029450" h="533400">
                  <a:moveTo>
                    <a:pt x="57150" y="0"/>
                  </a:moveTo>
                  <a:lnTo>
                    <a:pt x="6972300" y="0"/>
                  </a:lnTo>
                  <a:cubicBezTo>
                    <a:pt x="7003863" y="0"/>
                    <a:pt x="7029450" y="25587"/>
                    <a:pt x="7029450" y="57150"/>
                  </a:cubicBezTo>
                  <a:lnTo>
                    <a:pt x="7029450" y="476250"/>
                  </a:lnTo>
                  <a:cubicBezTo>
                    <a:pt x="7029450" y="507813"/>
                    <a:pt x="7003863" y="533400"/>
                    <a:pt x="6972300" y="533400"/>
                  </a:cubicBezTo>
                  <a:lnTo>
                    <a:pt x="57150" y="533400"/>
                  </a:lnTo>
                  <a:cubicBezTo>
                    <a:pt x="25587" y="533400"/>
                    <a:pt x="0" y="507813"/>
                    <a:pt x="0" y="476250"/>
                  </a:cubicBezTo>
                  <a:lnTo>
                    <a:pt x="0" y="57150"/>
                  </a:lnTo>
                  <a:cubicBezTo>
                    <a:pt x="0" y="25587"/>
                    <a:pt x="25587" y="0"/>
                    <a:pt x="57150" y="0"/>
                  </a:cubicBezTo>
                  <a:close/>
                </a:path>
              </a:pathLst>
            </a:custGeom>
            <a:solidFill>
              <a:srgbClr val="DCD7CC"/>
            </a:solidFill>
            <a:ln>
              <a:noFill/>
            </a:ln>
          </p:spPr>
        </p:sp>
        <p:sp>
          <p:nvSpPr>
            <p:cNvPr id="20" name="TextBox 20"/>
            <p:cNvSpPr txBox="1"/>
            <p:nvPr/>
          </p:nvSpPr>
          <p:spPr>
            <a:xfrm>
              <a:off x="1816894" y="4572000"/>
              <a:ext cx="1488281" cy="304800"/>
            </a:xfrm>
            <a:prstGeom prst="rect">
              <a:avLst/>
            </a:prstGeom>
            <a:noFill/>
            <a:ln>
              <a:noFill/>
            </a:ln>
          </p:spPr>
          <p:txBody>
            <a:bodyPr wrap="none" lIns="0" tIns="0" rIns="0" bIns="0" anchor="t" anchorCtr="0">
              <a:spAutoFit/>
            </a:bodyPr>
            <a:lstStyle/>
            <a:p>
              <a:pPr algn="r"/>
              <a:r>
                <a:rPr lang="zh-CN" sz="1500" dirty="0">
                  <a:solidFill>
                    <a:srgbClr val="0F0F0F"/>
                  </a:solidFill>
                  <a:latin typeface="Inter"/>
                  <a:ea typeface="Microsoft YaHei"/>
                  <a:cs typeface="Inter"/>
                </a:rPr>
                <a:t>Hire a designer</a:t>
              </a:r>
            </a:p>
          </p:txBody>
        </p:sp>
        <p:sp>
          <p:nvSpPr>
            <p:cNvPr id="21" name="TextBox 21"/>
            <p:cNvSpPr txBox="1"/>
            <p:nvPr/>
          </p:nvSpPr>
          <p:spPr>
            <a:xfrm>
              <a:off x="8986790" y="4572000"/>
              <a:ext cx="1319260" cy="304800"/>
            </a:xfrm>
            <a:prstGeom prst="rect">
              <a:avLst/>
            </a:prstGeom>
            <a:noFill/>
            <a:ln>
              <a:noFill/>
            </a:ln>
          </p:spPr>
          <p:txBody>
            <a:bodyPr wrap="none" lIns="0" tIns="0" rIns="0" bIns="0" anchor="t" anchorCtr="0">
              <a:spAutoFit/>
            </a:bodyPr>
            <a:lstStyle/>
            <a:p>
              <a:pPr algn="r"/>
              <a:r>
                <a:rPr lang="zh-CN" sz="1500" b="1" dirty="0">
                  <a:solidFill>
                    <a:srgbClr val="0F0F0F"/>
                  </a:solidFill>
                  <a:latin typeface="Inter"/>
                  <a:ea typeface="Microsoft YaHei"/>
                  <a:cs typeface="Inter"/>
                </a:rPr>
                <a:t>several days</a:t>
              </a:r>
            </a:p>
          </p:txBody>
        </p:sp>
        <p:sp>
          <p:nvSpPr>
            <p:cNvPr id="22" name="TextBox 22"/>
            <p:cNvSpPr txBox="1"/>
            <p:nvPr/>
          </p:nvSpPr>
          <p:spPr>
            <a:xfrm>
              <a:off x="3377160" y="5258752"/>
              <a:ext cx="103680" cy="213360"/>
            </a:xfrm>
            <a:prstGeom prst="rect">
              <a:avLst/>
            </a:prstGeom>
            <a:noFill/>
            <a:ln>
              <a:noFill/>
            </a:ln>
          </p:spPr>
          <p:txBody>
            <a:bodyPr wrap="none" lIns="0" tIns="0" rIns="0" bIns="0" anchor="t" anchorCtr="0">
              <a:spAutoFit/>
            </a:bodyPr>
            <a:lstStyle/>
            <a:p>
              <a:pPr algn="ctr"/>
              <a:r>
                <a:rPr lang="zh-CN" sz="1050" dirty="0">
                  <a:solidFill>
                    <a:srgbClr val="8E8A82"/>
                  </a:solidFill>
                  <a:latin typeface="Inter"/>
                  <a:ea typeface="Microsoft YaHei"/>
                  <a:cs typeface="Inter"/>
                </a:rPr>
                <a:t>0</a:t>
              </a:r>
            </a:p>
          </p:txBody>
        </p:sp>
        <p:sp>
          <p:nvSpPr>
            <p:cNvPr id="23" name="TextBox 23"/>
            <p:cNvSpPr txBox="1"/>
            <p:nvPr/>
          </p:nvSpPr>
          <p:spPr>
            <a:xfrm>
              <a:off x="4900755" y="5258752"/>
              <a:ext cx="180689" cy="213360"/>
            </a:xfrm>
            <a:prstGeom prst="rect">
              <a:avLst/>
            </a:prstGeom>
            <a:noFill/>
            <a:ln>
              <a:noFill/>
            </a:ln>
          </p:spPr>
          <p:txBody>
            <a:bodyPr wrap="none" lIns="0" tIns="0" rIns="0" bIns="0" anchor="t" anchorCtr="0">
              <a:spAutoFit/>
            </a:bodyPr>
            <a:lstStyle/>
            <a:p>
              <a:pPr algn="ctr"/>
              <a:r>
                <a:rPr lang="zh-CN" sz="1050" dirty="0">
                  <a:solidFill>
                    <a:srgbClr val="8E8A82"/>
                  </a:solidFill>
                  <a:latin typeface="Inter"/>
                  <a:ea typeface="Microsoft YaHei"/>
                  <a:cs typeface="Inter"/>
                </a:rPr>
                <a:t>4h</a:t>
              </a:r>
            </a:p>
          </p:txBody>
        </p:sp>
        <p:sp>
          <p:nvSpPr>
            <p:cNvPr id="24" name="TextBox 24"/>
            <p:cNvSpPr txBox="1"/>
            <p:nvPr/>
          </p:nvSpPr>
          <p:spPr>
            <a:xfrm>
              <a:off x="6462855" y="5258752"/>
              <a:ext cx="180689" cy="213360"/>
            </a:xfrm>
            <a:prstGeom prst="rect">
              <a:avLst/>
            </a:prstGeom>
            <a:noFill/>
            <a:ln>
              <a:noFill/>
            </a:ln>
          </p:spPr>
          <p:txBody>
            <a:bodyPr wrap="none" lIns="0" tIns="0" rIns="0" bIns="0" anchor="t" anchorCtr="0">
              <a:spAutoFit/>
            </a:bodyPr>
            <a:lstStyle/>
            <a:p>
              <a:pPr algn="ctr"/>
              <a:r>
                <a:rPr lang="zh-CN" sz="1050" dirty="0">
                  <a:solidFill>
                    <a:srgbClr val="8E8A82"/>
                  </a:solidFill>
                  <a:latin typeface="Inter"/>
                  <a:ea typeface="Microsoft YaHei"/>
                  <a:cs typeface="Inter"/>
                </a:rPr>
                <a:t>8h</a:t>
              </a:r>
            </a:p>
          </p:txBody>
        </p:sp>
        <p:sp>
          <p:nvSpPr>
            <p:cNvPr id="25" name="TextBox 25"/>
            <p:cNvSpPr txBox="1"/>
            <p:nvPr/>
          </p:nvSpPr>
          <p:spPr>
            <a:xfrm>
              <a:off x="7986451" y="5258752"/>
              <a:ext cx="257699" cy="213360"/>
            </a:xfrm>
            <a:prstGeom prst="rect">
              <a:avLst/>
            </a:prstGeom>
            <a:noFill/>
            <a:ln>
              <a:noFill/>
            </a:ln>
          </p:spPr>
          <p:txBody>
            <a:bodyPr wrap="none" lIns="0" tIns="0" rIns="0" bIns="0" anchor="t" anchorCtr="0">
              <a:spAutoFit/>
            </a:bodyPr>
            <a:lstStyle/>
            <a:p>
              <a:pPr algn="ctr"/>
              <a:r>
                <a:rPr lang="zh-CN" sz="1050" dirty="0">
                  <a:solidFill>
                    <a:srgbClr val="8E8A82"/>
                  </a:solidFill>
                  <a:latin typeface="Inter"/>
                  <a:ea typeface="Microsoft YaHei"/>
                  <a:cs typeface="Inter"/>
                </a:rPr>
                <a:t>12h</a:t>
              </a:r>
            </a:p>
          </p:txBody>
        </p:sp>
        <p:sp>
          <p:nvSpPr>
            <p:cNvPr id="26" name="TextBox 26"/>
            <p:cNvSpPr txBox="1"/>
            <p:nvPr/>
          </p:nvSpPr>
          <p:spPr>
            <a:xfrm>
              <a:off x="9548551" y="5258752"/>
              <a:ext cx="257699" cy="213360"/>
            </a:xfrm>
            <a:prstGeom prst="rect">
              <a:avLst/>
            </a:prstGeom>
            <a:noFill/>
            <a:ln>
              <a:noFill/>
            </a:ln>
          </p:spPr>
          <p:txBody>
            <a:bodyPr wrap="none" lIns="0" tIns="0" rIns="0" bIns="0" anchor="t" anchorCtr="0">
              <a:spAutoFit/>
            </a:bodyPr>
            <a:lstStyle/>
            <a:p>
              <a:pPr algn="ctr"/>
              <a:r>
                <a:rPr lang="zh-CN" sz="1050" dirty="0">
                  <a:solidFill>
                    <a:srgbClr val="8E8A82"/>
                  </a:solidFill>
                  <a:latin typeface="Inter"/>
                  <a:ea typeface="Microsoft YaHei"/>
                  <a:cs typeface="Inter"/>
                </a:rPr>
                <a:t>16h</a:t>
              </a:r>
            </a:p>
          </p:txBody>
        </p:sp>
        <p:sp>
          <p:nvSpPr>
            <p:cNvPr id="27" name="TextBox 27"/>
            <p:cNvSpPr txBox="1"/>
            <p:nvPr/>
          </p:nvSpPr>
          <p:spPr>
            <a:xfrm>
              <a:off x="11110651" y="5258752"/>
              <a:ext cx="257699" cy="213360"/>
            </a:xfrm>
            <a:prstGeom prst="rect">
              <a:avLst/>
            </a:prstGeom>
            <a:noFill/>
            <a:ln>
              <a:noFill/>
            </a:ln>
          </p:spPr>
          <p:txBody>
            <a:bodyPr wrap="none" lIns="0" tIns="0" rIns="0" bIns="0" anchor="t" anchorCtr="0">
              <a:spAutoFit/>
            </a:bodyPr>
            <a:lstStyle/>
            <a:p>
              <a:pPr algn="ctr"/>
              <a:r>
                <a:rPr lang="zh-CN" sz="1050" dirty="0">
                  <a:solidFill>
                    <a:srgbClr val="8E8A82"/>
                  </a:solidFill>
                  <a:latin typeface="Inter"/>
                  <a:ea typeface="Microsoft YaHei"/>
                  <a:cs typeface="Inter"/>
                </a:rPr>
                <a:t>20h</a:t>
              </a:r>
            </a:p>
          </p:txBody>
        </p:sp>
      </p:grpSp>
      <p:sp>
        <p:nvSpPr>
          <p:cNvPr id="29" name="TextBox 29"/>
          <p:cNvSpPr txBox="1"/>
          <p:nvPr/>
        </p:nvSpPr>
        <p:spPr>
          <a:xfrm>
            <a:off x="6683835" y="5525452"/>
            <a:ext cx="1300829" cy="213360"/>
          </a:xfrm>
          <a:prstGeom prst="rect">
            <a:avLst/>
          </a:prstGeom>
          <a:noFill/>
          <a:ln>
            <a:noFill/>
          </a:ln>
        </p:spPr>
        <p:txBody>
          <a:bodyPr wrap="none" lIns="0" tIns="0" rIns="0" bIns="0" anchor="t" anchorCtr="0">
            <a:spAutoFit/>
          </a:bodyPr>
          <a:lstStyle/>
          <a:p>
            <a:pPr algn="ctr"/>
            <a:r>
              <a:rPr lang="zh-CN" sz="1050" dirty="0">
                <a:solidFill>
                  <a:srgbClr val="8E8A82"/>
                </a:solidFill>
                <a:latin typeface="Inter"/>
                <a:ea typeface="Microsoft YaHei"/>
                <a:cs typeface="Inter"/>
              </a:rPr>
              <a:t>hours of your time</a:t>
            </a:r>
          </a:p>
        </p:txBody>
      </p:sp>
      <p:sp>
        <p:nvSpPr>
          <p:cNvPr id="30" name="TextBox 30"/>
          <p:cNvSpPr txBox="1"/>
          <p:nvPr/>
        </p:nvSpPr>
        <p:spPr>
          <a:xfrm>
            <a:off x="737235" y="5866448"/>
            <a:ext cx="2602399" cy="396240"/>
          </a:xfrm>
          <a:prstGeom prst="rect">
            <a:avLst/>
          </a:prstGeom>
          <a:noFill/>
          <a:ln>
            <a:noFill/>
          </a:ln>
        </p:spPr>
        <p:txBody>
          <a:bodyPr wrap="none" lIns="0" tIns="0" rIns="0" bIns="0" anchor="t" anchorCtr="0">
            <a:spAutoFit/>
          </a:bodyPr>
          <a:lstStyle/>
          <a:p>
            <a:pPr algn="l"/>
            <a:r>
              <a:rPr lang="zh-CN" sz="1950" b="1" dirty="0">
                <a:solidFill>
                  <a:srgbClr val="B8410C"/>
                </a:solidFill>
                <a:latin typeface="Space Grotesk"/>
                <a:ea typeface="Microsoft YaHei"/>
                <a:cs typeface="Space Grotesk"/>
              </a:rPr>
              <a:t>Minutes, not days.</a:t>
            </a:r>
          </a:p>
        </p:txBody>
      </p:sp>
      <p:sp>
        <p:nvSpPr>
          <p:cNvPr id="31" name="TextBox 31"/>
          <p:cNvSpPr txBox="1"/>
          <p:nvPr/>
        </p:nvSpPr>
        <p:spPr>
          <a:xfrm>
            <a:off x="8378285" y="5963602"/>
            <a:ext cx="3065050" cy="213360"/>
          </a:xfrm>
          <a:prstGeom prst="rect">
            <a:avLst/>
          </a:prstGeom>
          <a:noFill/>
          <a:ln>
            <a:noFill/>
          </a:ln>
        </p:spPr>
        <p:txBody>
          <a:bodyPr wrap="none" lIns="0" tIns="0" rIns="0" bIns="0" anchor="t" anchorCtr="0">
            <a:spAutoFit/>
          </a:bodyPr>
          <a:lstStyle/>
          <a:p>
            <a:pPr algn="r"/>
            <a:r>
              <a:rPr lang="zh-CN" sz="1050" dirty="0">
                <a:solidFill>
                  <a:srgbClr val="8E8A82"/>
                </a:solidFill>
                <a:latin typeface="Inter"/>
                <a:ea typeface="Microsoft YaHei"/>
                <a:cs typeface="Inter"/>
              </a:rPr>
              <a:t>Illustrative figures — your mileage will vary.</a:t>
            </a:r>
          </a:p>
        </p:txBody>
      </p:sp>
      <p:sp>
        <p:nvSpPr>
          <p:cNvPr id="32" name="TextBox 32"/>
          <p:cNvSpPr txBox="1"/>
          <p:nvPr/>
        </p:nvSpPr>
        <p:spPr>
          <a:xfrm>
            <a:off x="749618" y="6466999"/>
            <a:ext cx="693699" cy="198120"/>
          </a:xfrm>
          <a:prstGeom prst="rect">
            <a:avLst/>
          </a:prstGeom>
          <a:noFill/>
          <a:ln>
            <a:noFill/>
          </a:ln>
        </p:spPr>
        <p:txBody>
          <a:bodyPr wrap="none" lIns="0" tIns="0" rIns="0" bIns="0" anchor="t" anchorCtr="0">
            <a:spAutoFit/>
          </a:bodyPr>
          <a:lstStyle/>
          <a:p>
            <a:pPr algn="l"/>
            <a:r>
              <a:rPr lang="zh-CN" sz="975" b="1" dirty="0">
                <a:solidFill>
                  <a:srgbClr val="8E8A82"/>
                </a:solidFill>
                <a:latin typeface="Space Grotesk"/>
                <a:ea typeface="Microsoft YaHei"/>
                <a:cs typeface="Space Grotesk"/>
              </a:rPr>
              <a:t>FrameBind</a:t>
            </a:r>
          </a:p>
        </p:txBody>
      </p:sp>
      <p:sp>
        <p:nvSpPr>
          <p:cNvPr id="33" name="TextBox 33"/>
          <p:cNvSpPr txBox="1"/>
          <p:nvPr/>
        </p:nvSpPr>
        <p:spPr>
          <a:xfrm>
            <a:off x="10982063" y="6466999"/>
            <a:ext cx="460319" cy="198120"/>
          </a:xfrm>
          <a:prstGeom prst="rect">
            <a:avLst/>
          </a:prstGeom>
          <a:noFill/>
          <a:ln>
            <a:noFill/>
          </a:ln>
        </p:spPr>
        <p:txBody>
          <a:bodyPr wrap="none" lIns="0" tIns="0" rIns="0" bIns="0" anchor="t" anchorCtr="0">
            <a:spAutoFit/>
          </a:bodyPr>
          <a:lstStyle/>
          <a:p>
            <a:pPr algn="r"/>
            <a:r>
              <a:rPr lang="zh-CN" sz="975" dirty="0">
                <a:solidFill>
                  <a:srgbClr val="8E8A82"/>
                </a:solidFill>
                <a:latin typeface="Inter"/>
                <a:ea typeface="Microsoft YaHei"/>
                <a:cs typeface="Inter"/>
              </a:rPr>
              <a:t>11 / 14</a:t>
            </a:r>
          </a:p>
        </p:txBody>
      </p:sp>
    </p:spTree>
  </p:cSld>
  <p:clrMapOvr>
    <a:masterClrMapping/>
  </p:clrMapOvr>
  <p:transition xmlns:p14="http://schemas.microsoft.com/office/powerpoint/2010/main" p14:dur="4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4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AFAF7"/>
          </a:solidFill>
          <a:ln>
            <a:noFill/>
          </a:ln>
        </p:spPr>
      </p:sp>
      <p:sp>
        <p:nvSpPr>
          <p:cNvPr id="3" name="TextBox 3"/>
          <p:cNvSpPr txBox="1"/>
          <p:nvPr/>
        </p:nvSpPr>
        <p:spPr>
          <a:xfrm>
            <a:off x="746760" y="861060"/>
            <a:ext cx="778173" cy="243840"/>
          </a:xfrm>
          <a:prstGeom prst="rect">
            <a:avLst/>
          </a:prstGeom>
          <a:noFill/>
          <a:ln>
            <a:noFill/>
          </a:ln>
        </p:spPr>
        <p:txBody>
          <a:bodyPr wrap="none" lIns="0" tIns="0" rIns="0" bIns="0" anchor="t" anchorCtr="0">
            <a:spAutoFit/>
          </a:bodyPr>
          <a:lstStyle/>
          <a:p>
            <a:pPr algn="l"/>
            <a:r>
              <a:rPr lang="zh-CN" sz="1200" b="1" dirty="0">
                <a:solidFill>
                  <a:srgbClr val="B8410C"/>
                </a:solidFill>
                <a:latin typeface="Inter"/>
                <a:ea typeface="Microsoft YaHei"/>
                <a:cs typeface="Inter"/>
              </a:rPr>
              <a:t>THE TIERS</a:t>
            </a:r>
          </a:p>
        </p:txBody>
      </p:sp>
      <p:sp>
        <p:nvSpPr>
          <p:cNvPr id="4" name="TextBox 4"/>
          <p:cNvSpPr txBox="1"/>
          <p:nvPr/>
        </p:nvSpPr>
        <p:spPr>
          <a:xfrm>
            <a:off x="702945" y="1145858"/>
            <a:ext cx="4997775" cy="640080"/>
          </a:xfrm>
          <a:prstGeom prst="rect">
            <a:avLst/>
          </a:prstGeom>
          <a:noFill/>
          <a:ln>
            <a:noFill/>
          </a:ln>
        </p:spPr>
        <p:txBody>
          <a:bodyPr wrap="none" lIns="0" tIns="0" rIns="0" bIns="0" anchor="t" anchorCtr="0">
            <a:spAutoFit/>
          </a:bodyPr>
          <a:lstStyle/>
          <a:p>
            <a:pPr algn="l"/>
            <a:r>
              <a:rPr lang="zh-CN" sz="3150" b="1" dirty="0">
                <a:solidFill>
                  <a:srgbClr val="0F0F0F"/>
                </a:solidFill>
                <a:latin typeface="Space Grotesk"/>
                <a:ea typeface="Microsoft YaHei"/>
                <a:cs typeface="Space Grotesk"/>
              </a:rPr>
              <a:t>Three tiers at a glance</a:t>
            </a:r>
          </a:p>
        </p:txBody>
      </p:sp>
      <p:sp>
        <p:nvSpPr>
          <p:cNvPr id="5" name="Freeform 5"/>
          <p:cNvSpPr/>
          <p:nvPr/>
        </p:nvSpPr>
        <p:spPr>
          <a:xfrm>
            <a:off x="6934200" y="1638300"/>
            <a:ext cx="1943100" cy="4724400"/>
          </a:xfrm>
          <a:custGeom>
            <a:avLst/>
            <a:gdLst/>
            <a:ahLst/>
            <a:cxnLst/>
            <a:rect l="l" t="t" r="r" b="b"/>
            <a:pathLst>
              <a:path w="1943100" h="4724400">
                <a:moveTo>
                  <a:pt x="152400" y="0"/>
                </a:moveTo>
                <a:lnTo>
                  <a:pt x="1790700" y="0"/>
                </a:lnTo>
                <a:cubicBezTo>
                  <a:pt x="1874868" y="0"/>
                  <a:pt x="1943100" y="68232"/>
                  <a:pt x="1943100" y="152400"/>
                </a:cubicBezTo>
                <a:lnTo>
                  <a:pt x="1943100" y="4572000"/>
                </a:lnTo>
                <a:cubicBezTo>
                  <a:pt x="1943100" y="4656168"/>
                  <a:pt x="1874868" y="4724400"/>
                  <a:pt x="1790700" y="4724400"/>
                </a:cubicBezTo>
                <a:lnTo>
                  <a:pt x="152400" y="4724400"/>
                </a:lnTo>
                <a:cubicBezTo>
                  <a:pt x="68232" y="4724400"/>
                  <a:pt x="0" y="4656168"/>
                  <a:pt x="0" y="4572000"/>
                </a:cubicBezTo>
                <a:lnTo>
                  <a:pt x="0" y="152400"/>
                </a:lnTo>
                <a:cubicBezTo>
                  <a:pt x="0" y="68232"/>
                  <a:pt x="68232" y="0"/>
                  <a:pt x="152400" y="0"/>
                </a:cubicBezTo>
                <a:close/>
              </a:path>
            </a:pathLst>
          </a:custGeom>
          <a:solidFill>
            <a:srgbClr val="F3F1EA"/>
          </a:solidFill>
          <a:ln w="14288">
            <a:solidFill>
              <a:srgbClr val="B8410C"/>
            </a:solidFill>
          </a:ln>
        </p:spPr>
      </p:sp>
      <p:sp>
        <p:nvSpPr>
          <p:cNvPr id="6" name="Freeform 6"/>
          <p:cNvSpPr/>
          <p:nvPr/>
        </p:nvSpPr>
        <p:spPr>
          <a:xfrm>
            <a:off x="7448550" y="1657350"/>
            <a:ext cx="914400" cy="266700"/>
          </a:xfrm>
          <a:custGeom>
            <a:avLst/>
            <a:gdLst/>
            <a:ahLst/>
            <a:cxnLst/>
            <a:rect l="l" t="t" r="r" b="b"/>
            <a:pathLst>
              <a:path w="914400" h="266700">
                <a:moveTo>
                  <a:pt x="133350" y="0"/>
                </a:moveTo>
                <a:lnTo>
                  <a:pt x="781050" y="0"/>
                </a:lnTo>
                <a:cubicBezTo>
                  <a:pt x="854697" y="0"/>
                  <a:pt x="914400" y="59703"/>
                  <a:pt x="914400" y="133350"/>
                </a:cubicBezTo>
                <a:lnTo>
                  <a:pt x="914400" y="133350"/>
                </a:lnTo>
                <a:cubicBezTo>
                  <a:pt x="914400" y="206997"/>
                  <a:pt x="854697" y="266700"/>
                  <a:pt x="781050" y="266700"/>
                </a:cubicBezTo>
                <a:lnTo>
                  <a:pt x="133350" y="266700"/>
                </a:lnTo>
                <a:cubicBezTo>
                  <a:pt x="59703" y="266700"/>
                  <a:pt x="0" y="206997"/>
                  <a:pt x="0" y="133350"/>
                </a:cubicBezTo>
                <a:lnTo>
                  <a:pt x="0" y="133350"/>
                </a:lnTo>
                <a:cubicBezTo>
                  <a:pt x="0" y="59703"/>
                  <a:pt x="59703" y="0"/>
                  <a:pt x="133350" y="0"/>
                </a:cubicBezTo>
                <a:close/>
              </a:path>
            </a:pathLst>
          </a:custGeom>
          <a:solidFill>
            <a:srgbClr val="B8410C"/>
          </a:solidFill>
          <a:ln>
            <a:noFill/>
          </a:ln>
        </p:spPr>
      </p:sp>
      <p:sp>
        <p:nvSpPr>
          <p:cNvPr id="7" name="TextBox 7"/>
          <p:cNvSpPr txBox="1"/>
          <p:nvPr/>
        </p:nvSpPr>
        <p:spPr>
          <a:xfrm>
            <a:off x="7639138" y="1741170"/>
            <a:ext cx="533224" cy="182880"/>
          </a:xfrm>
          <a:prstGeom prst="rect">
            <a:avLst/>
          </a:prstGeom>
          <a:noFill/>
          <a:ln>
            <a:noFill/>
          </a:ln>
        </p:spPr>
        <p:txBody>
          <a:bodyPr wrap="none" lIns="0" tIns="0" rIns="0" bIns="0" anchor="t" anchorCtr="0">
            <a:spAutoFit/>
          </a:bodyPr>
          <a:lstStyle/>
          <a:p>
            <a:pPr algn="ctr"/>
            <a:r>
              <a:rPr lang="zh-CN" sz="900" b="1" dirty="0">
                <a:solidFill>
                  <a:srgbClr val="FFFFFF"/>
                </a:solidFill>
                <a:latin typeface="Inter"/>
                <a:ea typeface="Microsoft YaHei"/>
                <a:cs typeface="Inter"/>
              </a:rPr>
              <a:t>POPULAR</a:t>
            </a:r>
          </a:p>
        </p:txBody>
      </p:sp>
      <p:sp>
        <p:nvSpPr>
          <p:cNvPr id="8" name="TextBox 8"/>
          <p:cNvSpPr txBox="1"/>
          <p:nvPr/>
        </p:nvSpPr>
        <p:spPr>
          <a:xfrm>
            <a:off x="937260" y="2766060"/>
            <a:ext cx="1190625" cy="243840"/>
          </a:xfrm>
          <a:prstGeom prst="rect">
            <a:avLst/>
          </a:prstGeom>
          <a:noFill/>
          <a:ln>
            <a:noFill/>
          </a:ln>
        </p:spPr>
        <p:txBody>
          <a:bodyPr wrap="none" lIns="0" tIns="0" rIns="0" bIns="0" anchor="t" anchorCtr="0">
            <a:spAutoFit/>
          </a:bodyPr>
          <a:lstStyle/>
          <a:p>
            <a:pPr algn="l"/>
            <a:r>
              <a:rPr lang="zh-CN" sz="1200" dirty="0">
                <a:solidFill>
                  <a:srgbClr val="8E8A82"/>
                </a:solidFill>
                <a:latin typeface="Inter"/>
                <a:ea typeface="Microsoft YaHei"/>
                <a:cs typeface="Inter"/>
              </a:rPr>
              <a:t>Slides per deck</a:t>
            </a:r>
          </a:p>
        </p:txBody>
      </p:sp>
      <p:grpSp>
        <p:nvGrpSpPr>
          <p:cNvPr id="16" name="Group 16"/>
          <p:cNvGrpSpPr/>
          <p:nvPr/>
        </p:nvGrpSpPr>
        <p:grpSpPr>
          <a:xfrm>
            <a:off x="5143500" y="2085975"/>
            <a:ext cx="5524500" cy="971550"/>
            <a:chOff x="5143500" y="2085975"/>
            <a:chExt cx="5524500" cy="971550"/>
          </a:xfrm>
        </p:grpSpPr>
        <p:sp>
          <p:nvSpPr>
            <p:cNvPr id="9" name="Line 9"/>
            <p:cNvSpPr/>
            <p:nvPr/>
          </p:nvSpPr>
          <p:spPr>
            <a:xfrm>
              <a:off x="5143500" y="3048000"/>
              <a:ext cx="5524500" cy="9525"/>
            </a:xfrm>
            <a:custGeom>
              <a:avLst/>
              <a:gdLst/>
              <a:ahLst/>
              <a:cxnLst/>
              <a:rect l="l" t="t" r="r" b="b"/>
              <a:pathLst>
                <a:path w="5524500" h="9525">
                  <a:moveTo>
                    <a:pt x="0" y="0"/>
                  </a:moveTo>
                  <a:lnTo>
                    <a:pt x="5524500" y="0"/>
                  </a:lnTo>
                </a:path>
              </a:pathLst>
            </a:custGeom>
            <a:noFill/>
            <a:ln w="14288">
              <a:solidFill>
                <a:srgbClr val="E8E4DC"/>
              </a:solidFill>
            </a:ln>
          </p:spPr>
        </p:sp>
        <p:sp>
          <p:nvSpPr>
            <p:cNvPr id="10" name="Freeform 10"/>
            <p:cNvSpPr/>
            <p:nvPr/>
          </p:nvSpPr>
          <p:spPr>
            <a:xfrm>
              <a:off x="5495925" y="2819400"/>
              <a:ext cx="438150" cy="228600"/>
            </a:xfrm>
            <a:custGeom>
              <a:avLst/>
              <a:gdLst/>
              <a:ahLst/>
              <a:cxnLst/>
              <a:rect l="l" t="t" r="r" b="b"/>
              <a:pathLst>
                <a:path w="438150" h="228600">
                  <a:moveTo>
                    <a:pt x="38100" y="0"/>
                  </a:moveTo>
                  <a:lnTo>
                    <a:pt x="400050" y="0"/>
                  </a:lnTo>
                  <a:cubicBezTo>
                    <a:pt x="421092" y="0"/>
                    <a:pt x="438150" y="17058"/>
                    <a:pt x="438150" y="38100"/>
                  </a:cubicBezTo>
                  <a:lnTo>
                    <a:pt x="438150" y="190500"/>
                  </a:lnTo>
                  <a:cubicBezTo>
                    <a:pt x="438150" y="211542"/>
                    <a:pt x="421092" y="228600"/>
                    <a:pt x="400050" y="228600"/>
                  </a:cubicBezTo>
                  <a:lnTo>
                    <a:pt x="38100" y="228600"/>
                  </a:lnTo>
                  <a:cubicBezTo>
                    <a:pt x="17058" y="228600"/>
                    <a:pt x="0" y="211542"/>
                    <a:pt x="0" y="190500"/>
                  </a:cubicBezTo>
                  <a:lnTo>
                    <a:pt x="0" y="38100"/>
                  </a:lnTo>
                  <a:cubicBezTo>
                    <a:pt x="0" y="17058"/>
                    <a:pt x="17058" y="0"/>
                    <a:pt x="38100" y="0"/>
                  </a:cubicBezTo>
                  <a:close/>
                </a:path>
              </a:pathLst>
            </a:custGeom>
            <a:solidFill>
              <a:srgbClr val="DCD7CC"/>
            </a:solidFill>
            <a:ln>
              <a:noFill/>
            </a:ln>
          </p:spPr>
        </p:sp>
        <p:sp>
          <p:nvSpPr>
            <p:cNvPr id="11" name="TextBox 11"/>
            <p:cNvSpPr txBox="1"/>
            <p:nvPr/>
          </p:nvSpPr>
          <p:spPr>
            <a:xfrm>
              <a:off x="5638193" y="2581275"/>
              <a:ext cx="153614" cy="304800"/>
            </a:xfrm>
            <a:prstGeom prst="rect">
              <a:avLst/>
            </a:prstGeom>
            <a:noFill/>
            <a:ln>
              <a:noFill/>
            </a:ln>
          </p:spPr>
          <p:txBody>
            <a:bodyPr wrap="none" lIns="0" tIns="0" rIns="0" bIns="0" anchor="t" anchorCtr="0">
              <a:spAutoFit/>
            </a:bodyPr>
            <a:lstStyle/>
            <a:p>
              <a:pPr algn="ctr"/>
              <a:r>
                <a:rPr lang="zh-CN" sz="1500" b="1" dirty="0">
                  <a:solidFill>
                    <a:srgbClr val="0F0F0F"/>
                  </a:solidFill>
                  <a:latin typeface="Space Grotesk"/>
                  <a:ea typeface="Microsoft YaHei"/>
                  <a:cs typeface="Space Grotesk"/>
                </a:rPr>
                <a:t>8</a:t>
              </a:r>
            </a:p>
          </p:txBody>
        </p:sp>
        <p:sp>
          <p:nvSpPr>
            <p:cNvPr id="12" name="Freeform 12"/>
            <p:cNvSpPr/>
            <p:nvPr/>
          </p:nvSpPr>
          <p:spPr>
            <a:xfrm>
              <a:off x="7686675" y="2609850"/>
              <a:ext cx="438150" cy="438150"/>
            </a:xfrm>
            <a:custGeom>
              <a:avLst/>
              <a:gdLst/>
              <a:ahLst/>
              <a:cxnLst/>
              <a:rect l="l" t="t" r="r" b="b"/>
              <a:pathLst>
                <a:path w="438150" h="438150">
                  <a:moveTo>
                    <a:pt x="38100" y="0"/>
                  </a:moveTo>
                  <a:lnTo>
                    <a:pt x="400050" y="0"/>
                  </a:lnTo>
                  <a:cubicBezTo>
                    <a:pt x="421092" y="0"/>
                    <a:pt x="438150" y="17058"/>
                    <a:pt x="438150" y="38100"/>
                  </a:cubicBezTo>
                  <a:lnTo>
                    <a:pt x="438150" y="400050"/>
                  </a:lnTo>
                  <a:cubicBezTo>
                    <a:pt x="438150" y="421092"/>
                    <a:pt x="421092" y="438150"/>
                    <a:pt x="400050" y="438150"/>
                  </a:cubicBezTo>
                  <a:lnTo>
                    <a:pt x="38100" y="438150"/>
                  </a:lnTo>
                  <a:cubicBezTo>
                    <a:pt x="17058" y="438150"/>
                    <a:pt x="0" y="421092"/>
                    <a:pt x="0" y="400050"/>
                  </a:cubicBezTo>
                  <a:lnTo>
                    <a:pt x="0" y="38100"/>
                  </a:lnTo>
                  <a:cubicBezTo>
                    <a:pt x="0" y="17058"/>
                    <a:pt x="17058" y="0"/>
                    <a:pt x="38100" y="0"/>
                  </a:cubicBezTo>
                  <a:close/>
                </a:path>
              </a:pathLst>
            </a:custGeom>
            <a:solidFill>
              <a:srgbClr val="B8410C"/>
            </a:solidFill>
            <a:ln>
              <a:noFill/>
            </a:ln>
          </p:spPr>
        </p:sp>
        <p:sp>
          <p:nvSpPr>
            <p:cNvPr id="13" name="TextBox 13"/>
            <p:cNvSpPr txBox="1"/>
            <p:nvPr/>
          </p:nvSpPr>
          <p:spPr>
            <a:xfrm>
              <a:off x="7771186" y="2371725"/>
              <a:ext cx="269129" cy="304800"/>
            </a:xfrm>
            <a:prstGeom prst="rect">
              <a:avLst/>
            </a:prstGeom>
            <a:noFill/>
            <a:ln>
              <a:noFill/>
            </a:ln>
          </p:spPr>
          <p:txBody>
            <a:bodyPr wrap="none" lIns="0" tIns="0" rIns="0" bIns="0" anchor="t" anchorCtr="0">
              <a:spAutoFit/>
            </a:bodyPr>
            <a:lstStyle/>
            <a:p>
              <a:pPr algn="ctr"/>
              <a:r>
                <a:rPr lang="zh-CN" sz="1500" b="1" dirty="0">
                  <a:solidFill>
                    <a:srgbClr val="B8410C"/>
                  </a:solidFill>
                  <a:latin typeface="Space Grotesk"/>
                  <a:ea typeface="Microsoft YaHei"/>
                  <a:cs typeface="Space Grotesk"/>
                </a:rPr>
                <a:t>15</a:t>
              </a:r>
            </a:p>
          </p:txBody>
        </p:sp>
        <p:sp>
          <p:nvSpPr>
            <p:cNvPr id="14" name="Freeform 14"/>
            <p:cNvSpPr/>
            <p:nvPr/>
          </p:nvSpPr>
          <p:spPr>
            <a:xfrm>
              <a:off x="9877425" y="2324100"/>
              <a:ext cx="438150" cy="723900"/>
            </a:xfrm>
            <a:custGeom>
              <a:avLst/>
              <a:gdLst/>
              <a:ahLst/>
              <a:cxnLst/>
              <a:rect l="l" t="t" r="r" b="b"/>
              <a:pathLst>
                <a:path w="438150" h="723900">
                  <a:moveTo>
                    <a:pt x="38100" y="0"/>
                  </a:moveTo>
                  <a:lnTo>
                    <a:pt x="400050" y="0"/>
                  </a:lnTo>
                  <a:cubicBezTo>
                    <a:pt x="421092" y="0"/>
                    <a:pt x="438150" y="17058"/>
                    <a:pt x="438150" y="38100"/>
                  </a:cubicBezTo>
                  <a:lnTo>
                    <a:pt x="438150" y="685800"/>
                  </a:lnTo>
                  <a:cubicBezTo>
                    <a:pt x="438150" y="706842"/>
                    <a:pt x="421092" y="723900"/>
                    <a:pt x="400050" y="723900"/>
                  </a:cubicBezTo>
                  <a:lnTo>
                    <a:pt x="38100" y="723900"/>
                  </a:lnTo>
                  <a:cubicBezTo>
                    <a:pt x="17058" y="723900"/>
                    <a:pt x="0" y="706842"/>
                    <a:pt x="0" y="685800"/>
                  </a:cubicBezTo>
                  <a:lnTo>
                    <a:pt x="0" y="38100"/>
                  </a:lnTo>
                  <a:cubicBezTo>
                    <a:pt x="0" y="17058"/>
                    <a:pt x="17058" y="0"/>
                    <a:pt x="38100" y="0"/>
                  </a:cubicBezTo>
                  <a:close/>
                </a:path>
              </a:pathLst>
            </a:custGeom>
            <a:solidFill>
              <a:srgbClr val="DCD7CC"/>
            </a:solidFill>
            <a:ln>
              <a:noFill/>
            </a:ln>
          </p:spPr>
        </p:sp>
        <p:sp>
          <p:nvSpPr>
            <p:cNvPr id="15" name="TextBox 15"/>
            <p:cNvSpPr txBox="1"/>
            <p:nvPr/>
          </p:nvSpPr>
          <p:spPr>
            <a:xfrm>
              <a:off x="9961936" y="2085975"/>
              <a:ext cx="269129" cy="304800"/>
            </a:xfrm>
            <a:prstGeom prst="rect">
              <a:avLst/>
            </a:prstGeom>
            <a:noFill/>
            <a:ln>
              <a:noFill/>
            </a:ln>
          </p:spPr>
          <p:txBody>
            <a:bodyPr wrap="none" lIns="0" tIns="0" rIns="0" bIns="0" anchor="t" anchorCtr="0">
              <a:spAutoFit/>
            </a:bodyPr>
            <a:lstStyle/>
            <a:p>
              <a:pPr algn="ctr"/>
              <a:r>
                <a:rPr lang="zh-CN" sz="1500" b="1" dirty="0">
                  <a:solidFill>
                    <a:srgbClr val="0F0F0F"/>
                  </a:solidFill>
                  <a:latin typeface="Space Grotesk"/>
                  <a:ea typeface="Microsoft YaHei"/>
                  <a:cs typeface="Space Grotesk"/>
                </a:rPr>
                <a:t>25</a:t>
              </a:r>
            </a:p>
          </p:txBody>
        </p:sp>
      </p:grpSp>
      <p:sp>
        <p:nvSpPr>
          <p:cNvPr id="17" name="TextBox 17"/>
          <p:cNvSpPr txBox="1"/>
          <p:nvPr/>
        </p:nvSpPr>
        <p:spPr>
          <a:xfrm>
            <a:off x="5137671" y="3215640"/>
            <a:ext cx="1154659" cy="365760"/>
          </a:xfrm>
          <a:prstGeom prst="rect">
            <a:avLst/>
          </a:prstGeom>
          <a:noFill/>
          <a:ln>
            <a:noFill/>
          </a:ln>
        </p:spPr>
        <p:txBody>
          <a:bodyPr wrap="none" lIns="0" tIns="0" rIns="0" bIns="0" anchor="t" anchorCtr="0">
            <a:spAutoFit/>
          </a:bodyPr>
          <a:lstStyle/>
          <a:p>
            <a:pPr algn="ctr"/>
            <a:r>
              <a:rPr lang="zh-CN" sz="1800" b="1" dirty="0">
                <a:solidFill>
                  <a:srgbClr val="0F0F0F"/>
                </a:solidFill>
                <a:latin typeface="Space Grotesk"/>
                <a:ea typeface="Microsoft YaHei"/>
                <a:cs typeface="Space Grotesk"/>
              </a:rPr>
              <a:t>Standard</a:t>
            </a:r>
          </a:p>
        </p:txBody>
      </p:sp>
      <p:sp>
        <p:nvSpPr>
          <p:cNvPr id="18" name="TextBox 18"/>
          <p:cNvSpPr txBox="1"/>
          <p:nvPr/>
        </p:nvSpPr>
        <p:spPr>
          <a:xfrm>
            <a:off x="7674964" y="3215640"/>
            <a:ext cx="461572" cy="365760"/>
          </a:xfrm>
          <a:prstGeom prst="rect">
            <a:avLst/>
          </a:prstGeom>
          <a:noFill/>
          <a:ln>
            <a:noFill/>
          </a:ln>
        </p:spPr>
        <p:txBody>
          <a:bodyPr wrap="none" lIns="0" tIns="0" rIns="0" bIns="0" anchor="t" anchorCtr="0">
            <a:spAutoFit/>
          </a:bodyPr>
          <a:lstStyle/>
          <a:p>
            <a:pPr algn="ctr"/>
            <a:r>
              <a:rPr lang="zh-CN" sz="1800" b="1" dirty="0">
                <a:solidFill>
                  <a:srgbClr val="B8410C"/>
                </a:solidFill>
                <a:latin typeface="Space Grotesk"/>
                <a:ea typeface="Microsoft YaHei"/>
                <a:cs typeface="Space Grotesk"/>
              </a:rPr>
              <a:t>Pro</a:t>
            </a:r>
          </a:p>
        </p:txBody>
      </p:sp>
      <p:sp>
        <p:nvSpPr>
          <p:cNvPr id="19" name="TextBox 19"/>
          <p:cNvSpPr txBox="1"/>
          <p:nvPr/>
        </p:nvSpPr>
        <p:spPr>
          <a:xfrm>
            <a:off x="9689292" y="3215640"/>
            <a:ext cx="814416" cy="365760"/>
          </a:xfrm>
          <a:prstGeom prst="rect">
            <a:avLst/>
          </a:prstGeom>
          <a:noFill/>
          <a:ln>
            <a:noFill/>
          </a:ln>
        </p:spPr>
        <p:txBody>
          <a:bodyPr wrap="none" lIns="0" tIns="0" rIns="0" bIns="0" anchor="t" anchorCtr="0">
            <a:spAutoFit/>
          </a:bodyPr>
          <a:lstStyle/>
          <a:p>
            <a:pPr algn="ctr"/>
            <a:r>
              <a:rPr lang="zh-CN" sz="1800" b="1" dirty="0">
                <a:solidFill>
                  <a:srgbClr val="0F0F0F"/>
                </a:solidFill>
                <a:latin typeface="Space Grotesk"/>
                <a:ea typeface="Microsoft YaHei"/>
                <a:cs typeface="Space Grotesk"/>
              </a:rPr>
              <a:t>Studio</a:t>
            </a:r>
          </a:p>
        </p:txBody>
      </p:sp>
      <p:sp>
        <p:nvSpPr>
          <p:cNvPr id="20" name="Line 20"/>
          <p:cNvSpPr/>
          <p:nvPr/>
        </p:nvSpPr>
        <p:spPr>
          <a:xfrm>
            <a:off x="857250" y="3581400"/>
            <a:ext cx="9810750" cy="9525"/>
          </a:xfrm>
          <a:custGeom>
            <a:avLst/>
            <a:gdLst/>
            <a:ahLst/>
            <a:cxnLst/>
            <a:rect l="l" t="t" r="r" b="b"/>
            <a:pathLst>
              <a:path w="9810750" h="9525">
                <a:moveTo>
                  <a:pt x="0" y="0"/>
                </a:moveTo>
                <a:lnTo>
                  <a:pt x="9810750" y="0"/>
                </a:lnTo>
              </a:path>
            </a:pathLst>
          </a:custGeom>
          <a:noFill/>
          <a:ln w="14288">
            <a:solidFill>
              <a:srgbClr val="E8E4DC"/>
            </a:solidFill>
          </a:ln>
        </p:spPr>
      </p:sp>
      <p:grpSp>
        <p:nvGrpSpPr>
          <p:cNvPr id="55" name="Group 55"/>
          <p:cNvGrpSpPr/>
          <p:nvPr/>
        </p:nvGrpSpPr>
        <p:grpSpPr>
          <a:xfrm>
            <a:off x="857250" y="3684746"/>
            <a:ext cx="9810750" cy="2632710"/>
            <a:chOff x="857250" y="3684746"/>
            <a:chExt cx="9810750" cy="2632710"/>
          </a:xfrm>
        </p:grpSpPr>
        <p:sp>
          <p:nvSpPr>
            <p:cNvPr id="21" name="TextBox 21"/>
            <p:cNvSpPr txBox="1"/>
            <p:nvPr/>
          </p:nvSpPr>
          <p:spPr>
            <a:xfrm>
              <a:off x="934402" y="3684746"/>
              <a:ext cx="1100328" cy="289560"/>
            </a:xfrm>
            <a:prstGeom prst="rect">
              <a:avLst/>
            </a:prstGeom>
            <a:noFill/>
            <a:ln>
              <a:noFill/>
            </a:ln>
          </p:spPr>
          <p:txBody>
            <a:bodyPr wrap="none" lIns="0" tIns="0" rIns="0" bIns="0" anchor="t" anchorCtr="0">
              <a:spAutoFit/>
            </a:bodyPr>
            <a:lstStyle/>
            <a:p>
              <a:pPr algn="l"/>
              <a:r>
                <a:rPr lang="zh-CN" sz="1425" dirty="0">
                  <a:solidFill>
                    <a:srgbClr val="0F0F0F"/>
                  </a:solidFill>
                  <a:latin typeface="Inter"/>
                  <a:ea typeface="Microsoft YaHei"/>
                  <a:cs typeface="Inter"/>
                </a:rPr>
                <a:t>Slides up to</a:t>
              </a:r>
            </a:p>
          </p:txBody>
        </p:sp>
        <p:sp>
          <p:nvSpPr>
            <p:cNvPr id="22" name="TextBox 22"/>
            <p:cNvSpPr txBox="1"/>
            <p:nvPr/>
          </p:nvSpPr>
          <p:spPr>
            <a:xfrm>
              <a:off x="5642033" y="3684746"/>
              <a:ext cx="145934" cy="289560"/>
            </a:xfrm>
            <a:prstGeom prst="rect">
              <a:avLst/>
            </a:prstGeom>
            <a:noFill/>
            <a:ln>
              <a:noFill/>
            </a:ln>
          </p:spPr>
          <p:txBody>
            <a:bodyPr wrap="none" lIns="0" tIns="0" rIns="0" bIns="0" anchor="t" anchorCtr="0">
              <a:spAutoFit/>
            </a:bodyPr>
            <a:lstStyle/>
            <a:p>
              <a:pPr algn="ctr"/>
              <a:r>
                <a:rPr lang="zh-CN" sz="1425" b="1" dirty="0">
                  <a:solidFill>
                    <a:srgbClr val="0F0F0F"/>
                  </a:solidFill>
                  <a:latin typeface="Inter"/>
                  <a:ea typeface="Microsoft YaHei"/>
                  <a:cs typeface="Inter"/>
                </a:rPr>
                <a:t>8</a:t>
              </a:r>
            </a:p>
          </p:txBody>
        </p:sp>
        <p:sp>
          <p:nvSpPr>
            <p:cNvPr id="23" name="TextBox 23"/>
            <p:cNvSpPr txBox="1"/>
            <p:nvPr/>
          </p:nvSpPr>
          <p:spPr>
            <a:xfrm>
              <a:off x="7777914" y="3684746"/>
              <a:ext cx="255672" cy="289560"/>
            </a:xfrm>
            <a:prstGeom prst="rect">
              <a:avLst/>
            </a:prstGeom>
            <a:noFill/>
            <a:ln>
              <a:noFill/>
            </a:ln>
          </p:spPr>
          <p:txBody>
            <a:bodyPr wrap="none" lIns="0" tIns="0" rIns="0" bIns="0" anchor="t" anchorCtr="0">
              <a:spAutoFit/>
            </a:bodyPr>
            <a:lstStyle/>
            <a:p>
              <a:pPr algn="ctr"/>
              <a:r>
                <a:rPr lang="zh-CN" sz="1425" b="1" dirty="0">
                  <a:solidFill>
                    <a:srgbClr val="B8410C"/>
                  </a:solidFill>
                  <a:latin typeface="Inter"/>
                  <a:ea typeface="Microsoft YaHei"/>
                  <a:cs typeface="Inter"/>
                </a:rPr>
                <a:t>15</a:t>
              </a:r>
            </a:p>
          </p:txBody>
        </p:sp>
        <p:sp>
          <p:nvSpPr>
            <p:cNvPr id="24" name="TextBox 24"/>
            <p:cNvSpPr txBox="1"/>
            <p:nvPr/>
          </p:nvSpPr>
          <p:spPr>
            <a:xfrm>
              <a:off x="9968664" y="3684746"/>
              <a:ext cx="255672" cy="289560"/>
            </a:xfrm>
            <a:prstGeom prst="rect">
              <a:avLst/>
            </a:prstGeom>
            <a:noFill/>
            <a:ln>
              <a:noFill/>
            </a:ln>
          </p:spPr>
          <p:txBody>
            <a:bodyPr wrap="none" lIns="0" tIns="0" rIns="0" bIns="0" anchor="t" anchorCtr="0">
              <a:spAutoFit/>
            </a:bodyPr>
            <a:lstStyle/>
            <a:p>
              <a:pPr algn="ctr"/>
              <a:r>
                <a:rPr lang="zh-CN" sz="1425" b="1" dirty="0">
                  <a:solidFill>
                    <a:srgbClr val="0F0F0F"/>
                  </a:solidFill>
                  <a:latin typeface="Inter"/>
                  <a:ea typeface="Microsoft YaHei"/>
                  <a:cs typeface="Inter"/>
                </a:rPr>
                <a:t>25</a:t>
              </a:r>
            </a:p>
          </p:txBody>
        </p:sp>
        <p:sp>
          <p:nvSpPr>
            <p:cNvPr id="25" name="Line 25"/>
            <p:cNvSpPr/>
            <p:nvPr/>
          </p:nvSpPr>
          <p:spPr>
            <a:xfrm>
              <a:off x="857250" y="3971925"/>
              <a:ext cx="9810750" cy="9525"/>
            </a:xfrm>
            <a:custGeom>
              <a:avLst/>
              <a:gdLst/>
              <a:ahLst/>
              <a:cxnLst/>
              <a:rect l="l" t="t" r="r" b="b"/>
              <a:pathLst>
                <a:path w="9810750" h="9525">
                  <a:moveTo>
                    <a:pt x="0" y="0"/>
                  </a:moveTo>
                  <a:lnTo>
                    <a:pt x="9810750" y="0"/>
                  </a:lnTo>
                </a:path>
              </a:pathLst>
            </a:custGeom>
            <a:noFill/>
            <a:ln w="9525">
              <a:solidFill>
                <a:srgbClr val="E8E4DC"/>
              </a:solidFill>
            </a:ln>
          </p:spPr>
        </p:sp>
        <p:sp>
          <p:nvSpPr>
            <p:cNvPr id="26" name="TextBox 26"/>
            <p:cNvSpPr txBox="1"/>
            <p:nvPr/>
          </p:nvSpPr>
          <p:spPr>
            <a:xfrm>
              <a:off x="934402" y="4075271"/>
              <a:ext cx="2886551" cy="289560"/>
            </a:xfrm>
            <a:prstGeom prst="rect">
              <a:avLst/>
            </a:prstGeom>
            <a:noFill/>
            <a:ln>
              <a:noFill/>
            </a:ln>
          </p:spPr>
          <p:txBody>
            <a:bodyPr wrap="none" lIns="0" tIns="0" rIns="0" bIns="0" anchor="t" anchorCtr="0">
              <a:spAutoFit/>
            </a:bodyPr>
            <a:lstStyle/>
            <a:p>
              <a:pPr algn="l"/>
              <a:r>
                <a:rPr lang="zh-CN" sz="1425" dirty="0">
                  <a:solidFill>
                    <a:srgbClr val="0F0F0F"/>
                  </a:solidFill>
                  <a:latin typeface="Inter"/>
                  <a:ea typeface="Microsoft YaHei"/>
                  <a:cs typeface="Inter"/>
                </a:rPr>
                <a:t>Editable .pptx + speaker notes</a:t>
              </a:r>
            </a:p>
          </p:txBody>
        </p:sp>
        <p:sp>
          <p:nvSpPr>
            <p:cNvPr id="27" name="Freeform 27"/>
            <p:cNvSpPr/>
            <p:nvPr/>
          </p:nvSpPr>
          <p:spPr>
            <a:xfrm>
              <a:off x="5581650" y="4029075"/>
              <a:ext cx="257175" cy="257175"/>
            </a:xfrm>
            <a:custGeom>
              <a:avLst/>
              <a:gdLst/>
              <a:ahLst/>
              <a:cxnLst/>
              <a:rect l="l" t="t" r="r" b="b"/>
              <a:pathLst>
                <a:path w="257175" h="257175">
                  <a:moveTo>
                    <a:pt x="128588" y="257175"/>
                  </a:moveTo>
                  <a:cubicBezTo>
                    <a:pt x="199605" y="257175"/>
                    <a:pt x="257175" y="199605"/>
                    <a:pt x="257175" y="128588"/>
                  </a:cubicBezTo>
                  <a:cubicBezTo>
                    <a:pt x="257175" y="57571"/>
                    <a:pt x="199605" y="0"/>
                    <a:pt x="128588" y="0"/>
                  </a:cubicBezTo>
                  <a:cubicBezTo>
                    <a:pt x="57571" y="0"/>
                    <a:pt x="0" y="57571"/>
                    <a:pt x="0" y="128588"/>
                  </a:cubicBezTo>
                  <a:cubicBezTo>
                    <a:pt x="0" y="199605"/>
                    <a:pt x="57571" y="257175"/>
                    <a:pt x="128588" y="257175"/>
                  </a:cubicBezTo>
                  <a:close/>
                  <a:moveTo>
                    <a:pt x="204247" y="91733"/>
                  </a:moveTo>
                  <a:lnTo>
                    <a:pt x="181516" y="69001"/>
                  </a:lnTo>
                  <a:lnTo>
                    <a:pt x="104477" y="146040"/>
                  </a:lnTo>
                  <a:lnTo>
                    <a:pt x="75659" y="117222"/>
                  </a:lnTo>
                  <a:lnTo>
                    <a:pt x="52928" y="139953"/>
                  </a:lnTo>
                  <a:lnTo>
                    <a:pt x="104477" y="191502"/>
                  </a:lnTo>
                  <a:lnTo>
                    <a:pt x="204247" y="91733"/>
                  </a:lnTo>
                  <a:close/>
                </a:path>
              </a:pathLst>
            </a:custGeom>
            <a:solidFill>
              <a:srgbClr val="B8410C"/>
            </a:solidFill>
            <a:ln>
              <a:noFill/>
            </a:ln>
          </p:spPr>
        </p:sp>
        <p:sp>
          <p:nvSpPr>
            <p:cNvPr id="28" name="Freeform 28"/>
            <p:cNvSpPr/>
            <p:nvPr/>
          </p:nvSpPr>
          <p:spPr>
            <a:xfrm>
              <a:off x="7772400" y="4029075"/>
              <a:ext cx="257175" cy="257175"/>
            </a:xfrm>
            <a:custGeom>
              <a:avLst/>
              <a:gdLst/>
              <a:ahLst/>
              <a:cxnLst/>
              <a:rect l="l" t="t" r="r" b="b"/>
              <a:pathLst>
                <a:path w="257175" h="257175">
                  <a:moveTo>
                    <a:pt x="128588" y="257175"/>
                  </a:moveTo>
                  <a:cubicBezTo>
                    <a:pt x="199605" y="257175"/>
                    <a:pt x="257175" y="199605"/>
                    <a:pt x="257175" y="128588"/>
                  </a:cubicBezTo>
                  <a:cubicBezTo>
                    <a:pt x="257175" y="57571"/>
                    <a:pt x="199605" y="0"/>
                    <a:pt x="128588" y="0"/>
                  </a:cubicBezTo>
                  <a:cubicBezTo>
                    <a:pt x="57571" y="0"/>
                    <a:pt x="0" y="57571"/>
                    <a:pt x="0" y="128588"/>
                  </a:cubicBezTo>
                  <a:cubicBezTo>
                    <a:pt x="0" y="199605"/>
                    <a:pt x="57571" y="257175"/>
                    <a:pt x="128588" y="257175"/>
                  </a:cubicBezTo>
                  <a:close/>
                  <a:moveTo>
                    <a:pt x="204247" y="91733"/>
                  </a:moveTo>
                  <a:lnTo>
                    <a:pt x="181516" y="69001"/>
                  </a:lnTo>
                  <a:lnTo>
                    <a:pt x="104477" y="146040"/>
                  </a:lnTo>
                  <a:lnTo>
                    <a:pt x="75659" y="117222"/>
                  </a:lnTo>
                  <a:lnTo>
                    <a:pt x="52928" y="139953"/>
                  </a:lnTo>
                  <a:lnTo>
                    <a:pt x="104477" y="191502"/>
                  </a:lnTo>
                  <a:lnTo>
                    <a:pt x="204247" y="91733"/>
                  </a:lnTo>
                  <a:close/>
                </a:path>
              </a:pathLst>
            </a:custGeom>
            <a:solidFill>
              <a:srgbClr val="B8410C"/>
            </a:solidFill>
            <a:ln>
              <a:noFill/>
            </a:ln>
          </p:spPr>
        </p:sp>
        <p:sp>
          <p:nvSpPr>
            <p:cNvPr id="29" name="Freeform 29"/>
            <p:cNvSpPr/>
            <p:nvPr/>
          </p:nvSpPr>
          <p:spPr>
            <a:xfrm>
              <a:off x="9963150" y="4029075"/>
              <a:ext cx="257175" cy="257175"/>
            </a:xfrm>
            <a:custGeom>
              <a:avLst/>
              <a:gdLst/>
              <a:ahLst/>
              <a:cxnLst/>
              <a:rect l="l" t="t" r="r" b="b"/>
              <a:pathLst>
                <a:path w="257175" h="257175">
                  <a:moveTo>
                    <a:pt x="128588" y="257175"/>
                  </a:moveTo>
                  <a:cubicBezTo>
                    <a:pt x="199605" y="257175"/>
                    <a:pt x="257175" y="199605"/>
                    <a:pt x="257175" y="128588"/>
                  </a:cubicBezTo>
                  <a:cubicBezTo>
                    <a:pt x="257175" y="57571"/>
                    <a:pt x="199605" y="0"/>
                    <a:pt x="128588" y="0"/>
                  </a:cubicBezTo>
                  <a:cubicBezTo>
                    <a:pt x="57571" y="0"/>
                    <a:pt x="0" y="57571"/>
                    <a:pt x="0" y="128588"/>
                  </a:cubicBezTo>
                  <a:cubicBezTo>
                    <a:pt x="0" y="199605"/>
                    <a:pt x="57571" y="257175"/>
                    <a:pt x="128588" y="257175"/>
                  </a:cubicBezTo>
                  <a:close/>
                  <a:moveTo>
                    <a:pt x="204247" y="91733"/>
                  </a:moveTo>
                  <a:lnTo>
                    <a:pt x="181516" y="69001"/>
                  </a:lnTo>
                  <a:lnTo>
                    <a:pt x="104477" y="146040"/>
                  </a:lnTo>
                  <a:lnTo>
                    <a:pt x="75659" y="117222"/>
                  </a:lnTo>
                  <a:lnTo>
                    <a:pt x="52928" y="139953"/>
                  </a:lnTo>
                  <a:lnTo>
                    <a:pt x="104477" y="191502"/>
                  </a:lnTo>
                  <a:lnTo>
                    <a:pt x="204247" y="91733"/>
                  </a:lnTo>
                  <a:close/>
                </a:path>
              </a:pathLst>
            </a:custGeom>
            <a:solidFill>
              <a:srgbClr val="B8410C"/>
            </a:solidFill>
            <a:ln>
              <a:noFill/>
            </a:ln>
          </p:spPr>
        </p:sp>
        <p:sp>
          <p:nvSpPr>
            <p:cNvPr id="30" name="Line 30"/>
            <p:cNvSpPr/>
            <p:nvPr/>
          </p:nvSpPr>
          <p:spPr>
            <a:xfrm>
              <a:off x="857250" y="4362450"/>
              <a:ext cx="9810750" cy="9525"/>
            </a:xfrm>
            <a:custGeom>
              <a:avLst/>
              <a:gdLst/>
              <a:ahLst/>
              <a:cxnLst/>
              <a:rect l="l" t="t" r="r" b="b"/>
              <a:pathLst>
                <a:path w="9810750" h="9525">
                  <a:moveTo>
                    <a:pt x="0" y="0"/>
                  </a:moveTo>
                  <a:lnTo>
                    <a:pt x="9810750" y="0"/>
                  </a:lnTo>
                </a:path>
              </a:pathLst>
            </a:custGeom>
            <a:noFill/>
            <a:ln w="9525">
              <a:solidFill>
                <a:srgbClr val="E8E4DC"/>
              </a:solidFill>
            </a:ln>
          </p:spPr>
        </p:sp>
        <p:sp>
          <p:nvSpPr>
            <p:cNvPr id="31" name="TextBox 31"/>
            <p:cNvSpPr txBox="1"/>
            <p:nvPr/>
          </p:nvSpPr>
          <p:spPr>
            <a:xfrm>
              <a:off x="934402" y="4465796"/>
              <a:ext cx="1917430" cy="289560"/>
            </a:xfrm>
            <a:prstGeom prst="rect">
              <a:avLst/>
            </a:prstGeom>
            <a:noFill/>
            <a:ln>
              <a:noFill/>
            </a:ln>
          </p:spPr>
          <p:txBody>
            <a:bodyPr wrap="none" lIns="0" tIns="0" rIns="0" bIns="0" anchor="t" anchorCtr="0">
              <a:spAutoFit/>
            </a:bodyPr>
            <a:lstStyle/>
            <a:p>
              <a:pPr algn="l"/>
              <a:r>
                <a:rPr lang="zh-CN" sz="1425" dirty="0">
                  <a:solidFill>
                    <a:srgbClr val="0F0F0F"/>
                  </a:solidFill>
                  <a:latin typeface="Inter"/>
                  <a:ea typeface="Microsoft YaHei"/>
                  <a:cs typeface="Inter"/>
                </a:rPr>
                <a:t>AI-generated images</a:t>
              </a:r>
            </a:p>
          </p:txBody>
        </p:sp>
        <p:sp>
          <p:nvSpPr>
            <p:cNvPr id="32" name="TextBox 32"/>
            <p:cNvSpPr txBox="1"/>
            <p:nvPr/>
          </p:nvSpPr>
          <p:spPr>
            <a:xfrm>
              <a:off x="5633537" y="4451032"/>
              <a:ext cx="162925" cy="335280"/>
            </a:xfrm>
            <a:prstGeom prst="rect">
              <a:avLst/>
            </a:prstGeom>
            <a:noFill/>
            <a:ln>
              <a:noFill/>
            </a:ln>
          </p:spPr>
          <p:txBody>
            <a:bodyPr wrap="none" lIns="0" tIns="0" rIns="0" bIns="0" anchor="t" anchorCtr="0">
              <a:spAutoFit/>
            </a:bodyPr>
            <a:lstStyle/>
            <a:p>
              <a:pPr algn="ctr"/>
              <a:r>
                <a:rPr lang="zh-CN" sz="1650" dirty="0">
                  <a:solidFill>
                    <a:srgbClr val="8E8A82"/>
                  </a:solidFill>
                  <a:latin typeface="Inter"/>
                  <a:ea typeface="Microsoft YaHei"/>
                  <a:cs typeface="Inter"/>
                </a:rPr>
                <a:t>—</a:t>
              </a:r>
            </a:p>
          </p:txBody>
        </p:sp>
        <p:sp>
          <p:nvSpPr>
            <p:cNvPr id="33" name="Freeform 33"/>
            <p:cNvSpPr/>
            <p:nvPr/>
          </p:nvSpPr>
          <p:spPr>
            <a:xfrm>
              <a:off x="7772400" y="4419600"/>
              <a:ext cx="257175" cy="257175"/>
            </a:xfrm>
            <a:custGeom>
              <a:avLst/>
              <a:gdLst/>
              <a:ahLst/>
              <a:cxnLst/>
              <a:rect l="l" t="t" r="r" b="b"/>
              <a:pathLst>
                <a:path w="257175" h="257175">
                  <a:moveTo>
                    <a:pt x="128588" y="257175"/>
                  </a:moveTo>
                  <a:cubicBezTo>
                    <a:pt x="199605" y="257175"/>
                    <a:pt x="257175" y="199605"/>
                    <a:pt x="257175" y="128588"/>
                  </a:cubicBezTo>
                  <a:cubicBezTo>
                    <a:pt x="257175" y="57571"/>
                    <a:pt x="199605" y="0"/>
                    <a:pt x="128588" y="0"/>
                  </a:cubicBezTo>
                  <a:cubicBezTo>
                    <a:pt x="57571" y="0"/>
                    <a:pt x="0" y="57571"/>
                    <a:pt x="0" y="128588"/>
                  </a:cubicBezTo>
                  <a:cubicBezTo>
                    <a:pt x="0" y="199605"/>
                    <a:pt x="57571" y="257175"/>
                    <a:pt x="128588" y="257175"/>
                  </a:cubicBezTo>
                  <a:close/>
                  <a:moveTo>
                    <a:pt x="204247" y="91733"/>
                  </a:moveTo>
                  <a:lnTo>
                    <a:pt x="181516" y="69001"/>
                  </a:lnTo>
                  <a:lnTo>
                    <a:pt x="104477" y="146040"/>
                  </a:lnTo>
                  <a:lnTo>
                    <a:pt x="75659" y="117222"/>
                  </a:lnTo>
                  <a:lnTo>
                    <a:pt x="52928" y="139953"/>
                  </a:lnTo>
                  <a:lnTo>
                    <a:pt x="104477" y="191502"/>
                  </a:lnTo>
                  <a:lnTo>
                    <a:pt x="204247" y="91733"/>
                  </a:lnTo>
                  <a:close/>
                </a:path>
              </a:pathLst>
            </a:custGeom>
            <a:solidFill>
              <a:srgbClr val="B8410C"/>
            </a:solidFill>
            <a:ln>
              <a:noFill/>
            </a:ln>
          </p:spPr>
        </p:sp>
        <p:sp>
          <p:nvSpPr>
            <p:cNvPr id="34" name="Freeform 34"/>
            <p:cNvSpPr/>
            <p:nvPr/>
          </p:nvSpPr>
          <p:spPr>
            <a:xfrm>
              <a:off x="9963150" y="4419600"/>
              <a:ext cx="257175" cy="257175"/>
            </a:xfrm>
            <a:custGeom>
              <a:avLst/>
              <a:gdLst/>
              <a:ahLst/>
              <a:cxnLst/>
              <a:rect l="l" t="t" r="r" b="b"/>
              <a:pathLst>
                <a:path w="257175" h="257175">
                  <a:moveTo>
                    <a:pt x="128588" y="257175"/>
                  </a:moveTo>
                  <a:cubicBezTo>
                    <a:pt x="199605" y="257175"/>
                    <a:pt x="257175" y="199605"/>
                    <a:pt x="257175" y="128588"/>
                  </a:cubicBezTo>
                  <a:cubicBezTo>
                    <a:pt x="257175" y="57571"/>
                    <a:pt x="199605" y="0"/>
                    <a:pt x="128588" y="0"/>
                  </a:cubicBezTo>
                  <a:cubicBezTo>
                    <a:pt x="57571" y="0"/>
                    <a:pt x="0" y="57571"/>
                    <a:pt x="0" y="128588"/>
                  </a:cubicBezTo>
                  <a:cubicBezTo>
                    <a:pt x="0" y="199605"/>
                    <a:pt x="57571" y="257175"/>
                    <a:pt x="128588" y="257175"/>
                  </a:cubicBezTo>
                  <a:close/>
                  <a:moveTo>
                    <a:pt x="204247" y="91733"/>
                  </a:moveTo>
                  <a:lnTo>
                    <a:pt x="181516" y="69001"/>
                  </a:lnTo>
                  <a:lnTo>
                    <a:pt x="104477" y="146040"/>
                  </a:lnTo>
                  <a:lnTo>
                    <a:pt x="75659" y="117222"/>
                  </a:lnTo>
                  <a:lnTo>
                    <a:pt x="52928" y="139953"/>
                  </a:lnTo>
                  <a:lnTo>
                    <a:pt x="104477" y="191502"/>
                  </a:lnTo>
                  <a:lnTo>
                    <a:pt x="204247" y="91733"/>
                  </a:lnTo>
                  <a:close/>
                </a:path>
              </a:pathLst>
            </a:custGeom>
            <a:solidFill>
              <a:srgbClr val="B8410C"/>
            </a:solidFill>
            <a:ln>
              <a:noFill/>
            </a:ln>
          </p:spPr>
        </p:sp>
        <p:sp>
          <p:nvSpPr>
            <p:cNvPr id="35" name="Line 35"/>
            <p:cNvSpPr/>
            <p:nvPr/>
          </p:nvSpPr>
          <p:spPr>
            <a:xfrm>
              <a:off x="857250" y="4752975"/>
              <a:ext cx="9810750" cy="9525"/>
            </a:xfrm>
            <a:custGeom>
              <a:avLst/>
              <a:gdLst/>
              <a:ahLst/>
              <a:cxnLst/>
              <a:rect l="l" t="t" r="r" b="b"/>
              <a:pathLst>
                <a:path w="9810750" h="9525">
                  <a:moveTo>
                    <a:pt x="0" y="0"/>
                  </a:moveTo>
                  <a:lnTo>
                    <a:pt x="9810750" y="0"/>
                  </a:lnTo>
                </a:path>
              </a:pathLst>
            </a:custGeom>
            <a:noFill/>
            <a:ln w="9525">
              <a:solidFill>
                <a:srgbClr val="E8E4DC"/>
              </a:solidFill>
            </a:ln>
          </p:spPr>
        </p:sp>
        <p:sp>
          <p:nvSpPr>
            <p:cNvPr id="36" name="TextBox 36"/>
            <p:cNvSpPr txBox="1"/>
            <p:nvPr/>
          </p:nvSpPr>
          <p:spPr>
            <a:xfrm>
              <a:off x="934402" y="4856321"/>
              <a:ext cx="1233345" cy="289560"/>
            </a:xfrm>
            <a:prstGeom prst="rect">
              <a:avLst/>
            </a:prstGeom>
            <a:noFill/>
            <a:ln>
              <a:noFill/>
            </a:ln>
          </p:spPr>
          <p:txBody>
            <a:bodyPr wrap="none" lIns="0" tIns="0" rIns="0" bIns="0" anchor="t" anchorCtr="0">
              <a:spAutoFit/>
            </a:bodyPr>
            <a:lstStyle/>
            <a:p>
              <a:pPr algn="l"/>
              <a:r>
                <a:rPr lang="zh-CN" sz="1425" dirty="0">
                  <a:solidFill>
                    <a:srgbClr val="0F0F0F"/>
                  </a:solidFill>
                  <a:latin typeface="Inter"/>
                  <a:ea typeface="Microsoft YaHei"/>
                  <a:cs typeface="Inter"/>
                </a:rPr>
                <a:t>Stock images</a:t>
              </a:r>
            </a:p>
          </p:txBody>
        </p:sp>
        <p:sp>
          <p:nvSpPr>
            <p:cNvPr id="37" name="Freeform 37"/>
            <p:cNvSpPr/>
            <p:nvPr/>
          </p:nvSpPr>
          <p:spPr>
            <a:xfrm>
              <a:off x="5581650" y="4810125"/>
              <a:ext cx="257175" cy="257175"/>
            </a:xfrm>
            <a:custGeom>
              <a:avLst/>
              <a:gdLst/>
              <a:ahLst/>
              <a:cxnLst/>
              <a:rect l="l" t="t" r="r" b="b"/>
              <a:pathLst>
                <a:path w="257175" h="257175">
                  <a:moveTo>
                    <a:pt x="128588" y="257175"/>
                  </a:moveTo>
                  <a:cubicBezTo>
                    <a:pt x="199605" y="257175"/>
                    <a:pt x="257175" y="199605"/>
                    <a:pt x="257175" y="128588"/>
                  </a:cubicBezTo>
                  <a:cubicBezTo>
                    <a:pt x="257175" y="57571"/>
                    <a:pt x="199605" y="0"/>
                    <a:pt x="128588" y="0"/>
                  </a:cubicBezTo>
                  <a:cubicBezTo>
                    <a:pt x="57571" y="0"/>
                    <a:pt x="0" y="57571"/>
                    <a:pt x="0" y="128588"/>
                  </a:cubicBezTo>
                  <a:cubicBezTo>
                    <a:pt x="0" y="199605"/>
                    <a:pt x="57571" y="257175"/>
                    <a:pt x="128588" y="257175"/>
                  </a:cubicBezTo>
                  <a:close/>
                  <a:moveTo>
                    <a:pt x="204247" y="91733"/>
                  </a:moveTo>
                  <a:lnTo>
                    <a:pt x="181516" y="69001"/>
                  </a:lnTo>
                  <a:lnTo>
                    <a:pt x="104477" y="146040"/>
                  </a:lnTo>
                  <a:lnTo>
                    <a:pt x="75659" y="117222"/>
                  </a:lnTo>
                  <a:lnTo>
                    <a:pt x="52928" y="139953"/>
                  </a:lnTo>
                  <a:lnTo>
                    <a:pt x="104477" y="191502"/>
                  </a:lnTo>
                  <a:lnTo>
                    <a:pt x="204247" y="91733"/>
                  </a:lnTo>
                  <a:close/>
                </a:path>
              </a:pathLst>
            </a:custGeom>
            <a:solidFill>
              <a:srgbClr val="B8410C"/>
            </a:solidFill>
            <a:ln>
              <a:noFill/>
            </a:ln>
          </p:spPr>
        </p:sp>
        <p:sp>
          <p:nvSpPr>
            <p:cNvPr id="38" name="Freeform 38"/>
            <p:cNvSpPr/>
            <p:nvPr/>
          </p:nvSpPr>
          <p:spPr>
            <a:xfrm>
              <a:off x="7772400" y="4810125"/>
              <a:ext cx="257175" cy="257175"/>
            </a:xfrm>
            <a:custGeom>
              <a:avLst/>
              <a:gdLst/>
              <a:ahLst/>
              <a:cxnLst/>
              <a:rect l="l" t="t" r="r" b="b"/>
              <a:pathLst>
                <a:path w="257175" h="257175">
                  <a:moveTo>
                    <a:pt x="128588" y="257175"/>
                  </a:moveTo>
                  <a:cubicBezTo>
                    <a:pt x="199605" y="257175"/>
                    <a:pt x="257175" y="199605"/>
                    <a:pt x="257175" y="128588"/>
                  </a:cubicBezTo>
                  <a:cubicBezTo>
                    <a:pt x="257175" y="57571"/>
                    <a:pt x="199605" y="0"/>
                    <a:pt x="128588" y="0"/>
                  </a:cubicBezTo>
                  <a:cubicBezTo>
                    <a:pt x="57571" y="0"/>
                    <a:pt x="0" y="57571"/>
                    <a:pt x="0" y="128588"/>
                  </a:cubicBezTo>
                  <a:cubicBezTo>
                    <a:pt x="0" y="199605"/>
                    <a:pt x="57571" y="257175"/>
                    <a:pt x="128588" y="257175"/>
                  </a:cubicBezTo>
                  <a:close/>
                  <a:moveTo>
                    <a:pt x="204247" y="91733"/>
                  </a:moveTo>
                  <a:lnTo>
                    <a:pt x="181516" y="69001"/>
                  </a:lnTo>
                  <a:lnTo>
                    <a:pt x="104477" y="146040"/>
                  </a:lnTo>
                  <a:lnTo>
                    <a:pt x="75659" y="117222"/>
                  </a:lnTo>
                  <a:lnTo>
                    <a:pt x="52928" y="139953"/>
                  </a:lnTo>
                  <a:lnTo>
                    <a:pt x="104477" y="191502"/>
                  </a:lnTo>
                  <a:lnTo>
                    <a:pt x="204247" y="91733"/>
                  </a:lnTo>
                  <a:close/>
                </a:path>
              </a:pathLst>
            </a:custGeom>
            <a:solidFill>
              <a:srgbClr val="B8410C"/>
            </a:solidFill>
            <a:ln>
              <a:noFill/>
            </a:ln>
          </p:spPr>
        </p:sp>
        <p:sp>
          <p:nvSpPr>
            <p:cNvPr id="39" name="Freeform 39"/>
            <p:cNvSpPr/>
            <p:nvPr/>
          </p:nvSpPr>
          <p:spPr>
            <a:xfrm>
              <a:off x="9963150" y="4810125"/>
              <a:ext cx="257175" cy="257175"/>
            </a:xfrm>
            <a:custGeom>
              <a:avLst/>
              <a:gdLst/>
              <a:ahLst/>
              <a:cxnLst/>
              <a:rect l="l" t="t" r="r" b="b"/>
              <a:pathLst>
                <a:path w="257175" h="257175">
                  <a:moveTo>
                    <a:pt x="128588" y="257175"/>
                  </a:moveTo>
                  <a:cubicBezTo>
                    <a:pt x="199605" y="257175"/>
                    <a:pt x="257175" y="199605"/>
                    <a:pt x="257175" y="128588"/>
                  </a:cubicBezTo>
                  <a:cubicBezTo>
                    <a:pt x="257175" y="57571"/>
                    <a:pt x="199605" y="0"/>
                    <a:pt x="128588" y="0"/>
                  </a:cubicBezTo>
                  <a:cubicBezTo>
                    <a:pt x="57571" y="0"/>
                    <a:pt x="0" y="57571"/>
                    <a:pt x="0" y="128588"/>
                  </a:cubicBezTo>
                  <a:cubicBezTo>
                    <a:pt x="0" y="199605"/>
                    <a:pt x="57571" y="257175"/>
                    <a:pt x="128588" y="257175"/>
                  </a:cubicBezTo>
                  <a:close/>
                  <a:moveTo>
                    <a:pt x="204247" y="91733"/>
                  </a:moveTo>
                  <a:lnTo>
                    <a:pt x="181516" y="69001"/>
                  </a:lnTo>
                  <a:lnTo>
                    <a:pt x="104477" y="146040"/>
                  </a:lnTo>
                  <a:lnTo>
                    <a:pt x="75659" y="117222"/>
                  </a:lnTo>
                  <a:lnTo>
                    <a:pt x="52928" y="139953"/>
                  </a:lnTo>
                  <a:lnTo>
                    <a:pt x="104477" y="191502"/>
                  </a:lnTo>
                  <a:lnTo>
                    <a:pt x="204247" y="91733"/>
                  </a:lnTo>
                  <a:close/>
                </a:path>
              </a:pathLst>
            </a:custGeom>
            <a:solidFill>
              <a:srgbClr val="B8410C"/>
            </a:solidFill>
            <a:ln>
              <a:noFill/>
            </a:ln>
          </p:spPr>
        </p:sp>
        <p:sp>
          <p:nvSpPr>
            <p:cNvPr id="40" name="Line 40"/>
            <p:cNvSpPr/>
            <p:nvPr/>
          </p:nvSpPr>
          <p:spPr>
            <a:xfrm>
              <a:off x="857250" y="5143500"/>
              <a:ext cx="9810750" cy="9525"/>
            </a:xfrm>
            <a:custGeom>
              <a:avLst/>
              <a:gdLst/>
              <a:ahLst/>
              <a:cxnLst/>
              <a:rect l="l" t="t" r="r" b="b"/>
              <a:pathLst>
                <a:path w="9810750" h="9525">
                  <a:moveTo>
                    <a:pt x="0" y="0"/>
                  </a:moveTo>
                  <a:lnTo>
                    <a:pt x="9810750" y="0"/>
                  </a:lnTo>
                </a:path>
              </a:pathLst>
            </a:custGeom>
            <a:noFill/>
            <a:ln w="9525">
              <a:solidFill>
                <a:srgbClr val="E8E4DC"/>
              </a:solidFill>
            </a:ln>
          </p:spPr>
        </p:sp>
        <p:sp>
          <p:nvSpPr>
            <p:cNvPr id="41" name="TextBox 41"/>
            <p:cNvSpPr txBox="1"/>
            <p:nvPr/>
          </p:nvSpPr>
          <p:spPr>
            <a:xfrm>
              <a:off x="934402" y="5246846"/>
              <a:ext cx="1936432" cy="289560"/>
            </a:xfrm>
            <a:prstGeom prst="rect">
              <a:avLst/>
            </a:prstGeom>
            <a:noFill/>
            <a:ln>
              <a:noFill/>
            </a:ln>
          </p:spPr>
          <p:txBody>
            <a:bodyPr wrap="none" lIns="0" tIns="0" rIns="0" bIns="0" anchor="t" anchorCtr="0">
              <a:spAutoFit/>
            </a:bodyPr>
            <a:lstStyle/>
            <a:p>
              <a:pPr algn="l"/>
              <a:r>
                <a:rPr lang="zh-CN" sz="1425" dirty="0">
                  <a:solidFill>
                    <a:srgbClr val="0F0F0F"/>
                  </a:solidFill>
                  <a:latin typeface="Inter"/>
                  <a:ea typeface="Microsoft YaHei"/>
                  <a:cs typeface="Inter"/>
                </a:rPr>
                <a:t>Editable data charts</a:t>
              </a:r>
            </a:p>
          </p:txBody>
        </p:sp>
        <p:sp>
          <p:nvSpPr>
            <p:cNvPr id="42" name="TextBox 42"/>
            <p:cNvSpPr txBox="1"/>
            <p:nvPr/>
          </p:nvSpPr>
          <p:spPr>
            <a:xfrm>
              <a:off x="5633537" y="5232082"/>
              <a:ext cx="162925" cy="335280"/>
            </a:xfrm>
            <a:prstGeom prst="rect">
              <a:avLst/>
            </a:prstGeom>
            <a:noFill/>
            <a:ln>
              <a:noFill/>
            </a:ln>
          </p:spPr>
          <p:txBody>
            <a:bodyPr wrap="none" lIns="0" tIns="0" rIns="0" bIns="0" anchor="t" anchorCtr="0">
              <a:spAutoFit/>
            </a:bodyPr>
            <a:lstStyle/>
            <a:p>
              <a:pPr algn="ctr"/>
              <a:r>
                <a:rPr lang="zh-CN" sz="1650" dirty="0">
                  <a:solidFill>
                    <a:srgbClr val="8E8A82"/>
                  </a:solidFill>
                  <a:latin typeface="Inter"/>
                  <a:ea typeface="Microsoft YaHei"/>
                  <a:cs typeface="Inter"/>
                </a:rPr>
                <a:t>—</a:t>
              </a:r>
            </a:p>
          </p:txBody>
        </p:sp>
        <p:sp>
          <p:nvSpPr>
            <p:cNvPr id="43" name="Freeform 43"/>
            <p:cNvSpPr/>
            <p:nvPr/>
          </p:nvSpPr>
          <p:spPr>
            <a:xfrm>
              <a:off x="7772400" y="5200650"/>
              <a:ext cx="257175" cy="257175"/>
            </a:xfrm>
            <a:custGeom>
              <a:avLst/>
              <a:gdLst/>
              <a:ahLst/>
              <a:cxnLst/>
              <a:rect l="l" t="t" r="r" b="b"/>
              <a:pathLst>
                <a:path w="257175" h="257175">
                  <a:moveTo>
                    <a:pt x="128588" y="257175"/>
                  </a:moveTo>
                  <a:cubicBezTo>
                    <a:pt x="199605" y="257175"/>
                    <a:pt x="257175" y="199605"/>
                    <a:pt x="257175" y="128588"/>
                  </a:cubicBezTo>
                  <a:cubicBezTo>
                    <a:pt x="257175" y="57571"/>
                    <a:pt x="199605" y="0"/>
                    <a:pt x="128588" y="0"/>
                  </a:cubicBezTo>
                  <a:cubicBezTo>
                    <a:pt x="57571" y="0"/>
                    <a:pt x="0" y="57571"/>
                    <a:pt x="0" y="128588"/>
                  </a:cubicBezTo>
                  <a:cubicBezTo>
                    <a:pt x="0" y="199605"/>
                    <a:pt x="57571" y="257175"/>
                    <a:pt x="128588" y="257175"/>
                  </a:cubicBezTo>
                  <a:close/>
                  <a:moveTo>
                    <a:pt x="204247" y="91733"/>
                  </a:moveTo>
                  <a:lnTo>
                    <a:pt x="181516" y="69001"/>
                  </a:lnTo>
                  <a:lnTo>
                    <a:pt x="104477" y="146040"/>
                  </a:lnTo>
                  <a:lnTo>
                    <a:pt x="75659" y="117222"/>
                  </a:lnTo>
                  <a:lnTo>
                    <a:pt x="52928" y="139953"/>
                  </a:lnTo>
                  <a:lnTo>
                    <a:pt x="104477" y="191502"/>
                  </a:lnTo>
                  <a:lnTo>
                    <a:pt x="204247" y="91733"/>
                  </a:lnTo>
                  <a:close/>
                </a:path>
              </a:pathLst>
            </a:custGeom>
            <a:solidFill>
              <a:srgbClr val="B8410C"/>
            </a:solidFill>
            <a:ln>
              <a:noFill/>
            </a:ln>
          </p:spPr>
        </p:sp>
        <p:sp>
          <p:nvSpPr>
            <p:cNvPr id="44" name="Freeform 44"/>
            <p:cNvSpPr/>
            <p:nvPr/>
          </p:nvSpPr>
          <p:spPr>
            <a:xfrm>
              <a:off x="9963150" y="5200650"/>
              <a:ext cx="257175" cy="257175"/>
            </a:xfrm>
            <a:custGeom>
              <a:avLst/>
              <a:gdLst/>
              <a:ahLst/>
              <a:cxnLst/>
              <a:rect l="l" t="t" r="r" b="b"/>
              <a:pathLst>
                <a:path w="257175" h="257175">
                  <a:moveTo>
                    <a:pt x="128588" y="257175"/>
                  </a:moveTo>
                  <a:cubicBezTo>
                    <a:pt x="199605" y="257175"/>
                    <a:pt x="257175" y="199605"/>
                    <a:pt x="257175" y="128588"/>
                  </a:cubicBezTo>
                  <a:cubicBezTo>
                    <a:pt x="257175" y="57571"/>
                    <a:pt x="199605" y="0"/>
                    <a:pt x="128588" y="0"/>
                  </a:cubicBezTo>
                  <a:cubicBezTo>
                    <a:pt x="57571" y="0"/>
                    <a:pt x="0" y="57571"/>
                    <a:pt x="0" y="128588"/>
                  </a:cubicBezTo>
                  <a:cubicBezTo>
                    <a:pt x="0" y="199605"/>
                    <a:pt x="57571" y="257175"/>
                    <a:pt x="128588" y="257175"/>
                  </a:cubicBezTo>
                  <a:close/>
                  <a:moveTo>
                    <a:pt x="204247" y="91733"/>
                  </a:moveTo>
                  <a:lnTo>
                    <a:pt x="181516" y="69001"/>
                  </a:lnTo>
                  <a:lnTo>
                    <a:pt x="104477" y="146040"/>
                  </a:lnTo>
                  <a:lnTo>
                    <a:pt x="75659" y="117222"/>
                  </a:lnTo>
                  <a:lnTo>
                    <a:pt x="52928" y="139953"/>
                  </a:lnTo>
                  <a:lnTo>
                    <a:pt x="104477" y="191502"/>
                  </a:lnTo>
                  <a:lnTo>
                    <a:pt x="204247" y="91733"/>
                  </a:lnTo>
                  <a:close/>
                </a:path>
              </a:pathLst>
            </a:custGeom>
            <a:solidFill>
              <a:srgbClr val="B8410C"/>
            </a:solidFill>
            <a:ln>
              <a:noFill/>
            </a:ln>
          </p:spPr>
        </p:sp>
        <p:sp>
          <p:nvSpPr>
            <p:cNvPr id="45" name="Line 45"/>
            <p:cNvSpPr/>
            <p:nvPr/>
          </p:nvSpPr>
          <p:spPr>
            <a:xfrm>
              <a:off x="857250" y="5534025"/>
              <a:ext cx="9810750" cy="9525"/>
            </a:xfrm>
            <a:custGeom>
              <a:avLst/>
              <a:gdLst/>
              <a:ahLst/>
              <a:cxnLst/>
              <a:rect l="l" t="t" r="r" b="b"/>
              <a:pathLst>
                <a:path w="9810750" h="9525">
                  <a:moveTo>
                    <a:pt x="0" y="0"/>
                  </a:moveTo>
                  <a:lnTo>
                    <a:pt x="9810750" y="0"/>
                  </a:lnTo>
                </a:path>
              </a:pathLst>
            </a:custGeom>
            <a:noFill/>
            <a:ln w="9525">
              <a:solidFill>
                <a:srgbClr val="E8E4DC"/>
              </a:solidFill>
            </a:ln>
          </p:spPr>
        </p:sp>
        <p:sp>
          <p:nvSpPr>
            <p:cNvPr id="46" name="TextBox 46"/>
            <p:cNvSpPr txBox="1"/>
            <p:nvPr/>
          </p:nvSpPr>
          <p:spPr>
            <a:xfrm>
              <a:off x="934402" y="5637371"/>
              <a:ext cx="1765411" cy="289560"/>
            </a:xfrm>
            <a:prstGeom prst="rect">
              <a:avLst/>
            </a:prstGeom>
            <a:noFill/>
            <a:ln>
              <a:noFill/>
            </a:ln>
          </p:spPr>
          <p:txBody>
            <a:bodyPr wrap="none" lIns="0" tIns="0" rIns="0" bIns="0" anchor="t" anchorCtr="0">
              <a:spAutoFit/>
            </a:bodyPr>
            <a:lstStyle/>
            <a:p>
              <a:pPr algn="l"/>
              <a:r>
                <a:rPr lang="zh-CN" sz="1425" dirty="0">
                  <a:solidFill>
                    <a:srgbClr val="0F0F0F"/>
                  </a:solidFill>
                  <a:latin typeface="Inter"/>
                  <a:ea typeface="Microsoft YaHei"/>
                  <a:cs typeface="Inter"/>
                </a:rPr>
                <a:t>Your own brand kit</a:t>
              </a:r>
            </a:p>
          </p:txBody>
        </p:sp>
        <p:sp>
          <p:nvSpPr>
            <p:cNvPr id="47" name="TextBox 47"/>
            <p:cNvSpPr txBox="1"/>
            <p:nvPr/>
          </p:nvSpPr>
          <p:spPr>
            <a:xfrm>
              <a:off x="5633537" y="5622608"/>
              <a:ext cx="162925" cy="335280"/>
            </a:xfrm>
            <a:prstGeom prst="rect">
              <a:avLst/>
            </a:prstGeom>
            <a:noFill/>
            <a:ln>
              <a:noFill/>
            </a:ln>
          </p:spPr>
          <p:txBody>
            <a:bodyPr wrap="none" lIns="0" tIns="0" rIns="0" bIns="0" anchor="t" anchorCtr="0">
              <a:spAutoFit/>
            </a:bodyPr>
            <a:lstStyle/>
            <a:p>
              <a:pPr algn="ctr"/>
              <a:r>
                <a:rPr lang="zh-CN" sz="1650" dirty="0">
                  <a:solidFill>
                    <a:srgbClr val="8E8A82"/>
                  </a:solidFill>
                  <a:latin typeface="Inter"/>
                  <a:ea typeface="Microsoft YaHei"/>
                  <a:cs typeface="Inter"/>
                </a:rPr>
                <a:t>—</a:t>
              </a:r>
            </a:p>
          </p:txBody>
        </p:sp>
        <p:sp>
          <p:nvSpPr>
            <p:cNvPr id="48" name="TextBox 48"/>
            <p:cNvSpPr txBox="1"/>
            <p:nvPr/>
          </p:nvSpPr>
          <p:spPr>
            <a:xfrm>
              <a:off x="7824287" y="5622608"/>
              <a:ext cx="162925" cy="335280"/>
            </a:xfrm>
            <a:prstGeom prst="rect">
              <a:avLst/>
            </a:prstGeom>
            <a:noFill/>
            <a:ln>
              <a:noFill/>
            </a:ln>
          </p:spPr>
          <p:txBody>
            <a:bodyPr wrap="none" lIns="0" tIns="0" rIns="0" bIns="0" anchor="t" anchorCtr="0">
              <a:spAutoFit/>
            </a:bodyPr>
            <a:lstStyle/>
            <a:p>
              <a:pPr algn="ctr"/>
              <a:r>
                <a:rPr lang="zh-CN" sz="1650" dirty="0">
                  <a:solidFill>
                    <a:srgbClr val="8E8A82"/>
                  </a:solidFill>
                  <a:latin typeface="Inter"/>
                  <a:ea typeface="Microsoft YaHei"/>
                  <a:cs typeface="Inter"/>
                </a:rPr>
                <a:t>—</a:t>
              </a:r>
            </a:p>
          </p:txBody>
        </p:sp>
        <p:sp>
          <p:nvSpPr>
            <p:cNvPr id="49" name="Freeform 49"/>
            <p:cNvSpPr/>
            <p:nvPr/>
          </p:nvSpPr>
          <p:spPr>
            <a:xfrm>
              <a:off x="9963150" y="5591175"/>
              <a:ext cx="257175" cy="257175"/>
            </a:xfrm>
            <a:custGeom>
              <a:avLst/>
              <a:gdLst/>
              <a:ahLst/>
              <a:cxnLst/>
              <a:rect l="l" t="t" r="r" b="b"/>
              <a:pathLst>
                <a:path w="257175" h="257175">
                  <a:moveTo>
                    <a:pt x="128588" y="257175"/>
                  </a:moveTo>
                  <a:cubicBezTo>
                    <a:pt x="199605" y="257175"/>
                    <a:pt x="257175" y="199605"/>
                    <a:pt x="257175" y="128588"/>
                  </a:cubicBezTo>
                  <a:cubicBezTo>
                    <a:pt x="257175" y="57571"/>
                    <a:pt x="199605" y="0"/>
                    <a:pt x="128588" y="0"/>
                  </a:cubicBezTo>
                  <a:cubicBezTo>
                    <a:pt x="57571" y="0"/>
                    <a:pt x="0" y="57571"/>
                    <a:pt x="0" y="128588"/>
                  </a:cubicBezTo>
                  <a:cubicBezTo>
                    <a:pt x="0" y="199605"/>
                    <a:pt x="57571" y="257175"/>
                    <a:pt x="128588" y="257175"/>
                  </a:cubicBezTo>
                  <a:close/>
                  <a:moveTo>
                    <a:pt x="204247" y="91733"/>
                  </a:moveTo>
                  <a:lnTo>
                    <a:pt x="181516" y="69001"/>
                  </a:lnTo>
                  <a:lnTo>
                    <a:pt x="104477" y="146040"/>
                  </a:lnTo>
                  <a:lnTo>
                    <a:pt x="75659" y="117222"/>
                  </a:lnTo>
                  <a:lnTo>
                    <a:pt x="52928" y="139953"/>
                  </a:lnTo>
                  <a:lnTo>
                    <a:pt x="104477" y="191502"/>
                  </a:lnTo>
                  <a:lnTo>
                    <a:pt x="204247" y="91733"/>
                  </a:lnTo>
                  <a:close/>
                </a:path>
              </a:pathLst>
            </a:custGeom>
            <a:solidFill>
              <a:srgbClr val="B8410C"/>
            </a:solidFill>
            <a:ln>
              <a:noFill/>
            </a:ln>
          </p:spPr>
        </p:sp>
        <p:sp>
          <p:nvSpPr>
            <p:cNvPr id="50" name="Line 50"/>
            <p:cNvSpPr/>
            <p:nvPr/>
          </p:nvSpPr>
          <p:spPr>
            <a:xfrm>
              <a:off x="857250" y="5924550"/>
              <a:ext cx="9810750" cy="9525"/>
            </a:xfrm>
            <a:custGeom>
              <a:avLst/>
              <a:gdLst/>
              <a:ahLst/>
              <a:cxnLst/>
              <a:rect l="l" t="t" r="r" b="b"/>
              <a:pathLst>
                <a:path w="9810750" h="9525">
                  <a:moveTo>
                    <a:pt x="0" y="0"/>
                  </a:moveTo>
                  <a:lnTo>
                    <a:pt x="9810750" y="0"/>
                  </a:lnTo>
                </a:path>
              </a:pathLst>
            </a:custGeom>
            <a:noFill/>
            <a:ln w="9525">
              <a:solidFill>
                <a:srgbClr val="E8E4DC"/>
              </a:solidFill>
            </a:ln>
          </p:spPr>
        </p:sp>
        <p:sp>
          <p:nvSpPr>
            <p:cNvPr id="51" name="TextBox 51"/>
            <p:cNvSpPr txBox="1"/>
            <p:nvPr/>
          </p:nvSpPr>
          <p:spPr>
            <a:xfrm>
              <a:off x="934402" y="6027896"/>
              <a:ext cx="1461373" cy="289560"/>
            </a:xfrm>
            <a:prstGeom prst="rect">
              <a:avLst/>
            </a:prstGeom>
            <a:noFill/>
            <a:ln>
              <a:noFill/>
            </a:ln>
          </p:spPr>
          <p:txBody>
            <a:bodyPr wrap="none" lIns="0" tIns="0" rIns="0" bIns="0" anchor="t" anchorCtr="0">
              <a:spAutoFit/>
            </a:bodyPr>
            <a:lstStyle/>
            <a:p>
              <a:pPr algn="l"/>
              <a:r>
                <a:rPr lang="zh-CN" sz="1425" dirty="0">
                  <a:solidFill>
                    <a:srgbClr val="0F0F0F"/>
                  </a:solidFill>
                  <a:latin typeface="Inter"/>
                  <a:ea typeface="Microsoft YaHei"/>
                  <a:cs typeface="Inter"/>
                </a:rPr>
                <a:t>Revision rounds</a:t>
              </a:r>
            </a:p>
          </p:txBody>
        </p:sp>
        <p:sp>
          <p:nvSpPr>
            <p:cNvPr id="52" name="TextBox 52"/>
            <p:cNvSpPr txBox="1"/>
            <p:nvPr/>
          </p:nvSpPr>
          <p:spPr>
            <a:xfrm>
              <a:off x="5644646" y="6027896"/>
              <a:ext cx="140708" cy="289560"/>
            </a:xfrm>
            <a:prstGeom prst="rect">
              <a:avLst/>
            </a:prstGeom>
            <a:noFill/>
            <a:ln>
              <a:noFill/>
            </a:ln>
          </p:spPr>
          <p:txBody>
            <a:bodyPr wrap="none" lIns="0" tIns="0" rIns="0" bIns="0" anchor="t" anchorCtr="0">
              <a:spAutoFit/>
            </a:bodyPr>
            <a:lstStyle/>
            <a:p>
              <a:pPr algn="ctr"/>
              <a:r>
                <a:rPr lang="zh-CN" sz="1425" dirty="0">
                  <a:solidFill>
                    <a:srgbClr val="6B6660"/>
                  </a:solidFill>
                  <a:latin typeface="Inter"/>
                  <a:ea typeface="Microsoft YaHei"/>
                  <a:cs typeface="Inter"/>
                </a:rPr>
                <a:t>0</a:t>
              </a:r>
            </a:p>
          </p:txBody>
        </p:sp>
        <p:sp>
          <p:nvSpPr>
            <p:cNvPr id="53" name="TextBox 53"/>
            <p:cNvSpPr txBox="1"/>
            <p:nvPr/>
          </p:nvSpPr>
          <p:spPr>
            <a:xfrm>
              <a:off x="7832783" y="6027896"/>
              <a:ext cx="145934" cy="289560"/>
            </a:xfrm>
            <a:prstGeom prst="rect">
              <a:avLst/>
            </a:prstGeom>
            <a:noFill/>
            <a:ln>
              <a:noFill/>
            </a:ln>
          </p:spPr>
          <p:txBody>
            <a:bodyPr wrap="none" lIns="0" tIns="0" rIns="0" bIns="0" anchor="t" anchorCtr="0">
              <a:spAutoFit/>
            </a:bodyPr>
            <a:lstStyle/>
            <a:p>
              <a:pPr algn="ctr"/>
              <a:r>
                <a:rPr lang="zh-CN" sz="1425" b="1" dirty="0">
                  <a:solidFill>
                    <a:srgbClr val="0F0F0F"/>
                  </a:solidFill>
                  <a:latin typeface="Inter"/>
                  <a:ea typeface="Microsoft YaHei"/>
                  <a:cs typeface="Inter"/>
                </a:rPr>
                <a:t>1</a:t>
              </a:r>
            </a:p>
          </p:txBody>
        </p:sp>
        <p:sp>
          <p:nvSpPr>
            <p:cNvPr id="54" name="TextBox 54"/>
            <p:cNvSpPr txBox="1"/>
            <p:nvPr/>
          </p:nvSpPr>
          <p:spPr>
            <a:xfrm>
              <a:off x="10023533" y="6027896"/>
              <a:ext cx="145934" cy="289560"/>
            </a:xfrm>
            <a:prstGeom prst="rect">
              <a:avLst/>
            </a:prstGeom>
            <a:noFill/>
            <a:ln>
              <a:noFill/>
            </a:ln>
          </p:spPr>
          <p:txBody>
            <a:bodyPr wrap="none" lIns="0" tIns="0" rIns="0" bIns="0" anchor="t" anchorCtr="0">
              <a:spAutoFit/>
            </a:bodyPr>
            <a:lstStyle/>
            <a:p>
              <a:pPr algn="ctr"/>
              <a:r>
                <a:rPr lang="zh-CN" sz="1425" b="1" dirty="0">
                  <a:solidFill>
                    <a:srgbClr val="0F0F0F"/>
                  </a:solidFill>
                  <a:latin typeface="Inter"/>
                  <a:ea typeface="Microsoft YaHei"/>
                  <a:cs typeface="Inter"/>
                </a:rPr>
                <a:t>3</a:t>
              </a:r>
            </a:p>
          </p:txBody>
        </p:sp>
      </p:grpSp>
      <p:sp>
        <p:nvSpPr>
          <p:cNvPr id="56" name="TextBox 56"/>
          <p:cNvSpPr txBox="1"/>
          <p:nvPr/>
        </p:nvSpPr>
        <p:spPr>
          <a:xfrm>
            <a:off x="749618" y="6562249"/>
            <a:ext cx="693699" cy="198120"/>
          </a:xfrm>
          <a:prstGeom prst="rect">
            <a:avLst/>
          </a:prstGeom>
          <a:noFill/>
          <a:ln>
            <a:noFill/>
          </a:ln>
        </p:spPr>
        <p:txBody>
          <a:bodyPr wrap="none" lIns="0" tIns="0" rIns="0" bIns="0" anchor="t" anchorCtr="0">
            <a:spAutoFit/>
          </a:bodyPr>
          <a:lstStyle/>
          <a:p>
            <a:pPr algn="l"/>
            <a:r>
              <a:rPr lang="zh-CN" sz="975" b="1" dirty="0">
                <a:solidFill>
                  <a:srgbClr val="8E8A82"/>
                </a:solidFill>
                <a:latin typeface="Space Grotesk"/>
                <a:ea typeface="Microsoft YaHei"/>
                <a:cs typeface="Space Grotesk"/>
              </a:rPr>
              <a:t>FrameBind</a:t>
            </a:r>
          </a:p>
        </p:txBody>
      </p:sp>
      <p:sp>
        <p:nvSpPr>
          <p:cNvPr id="57" name="TextBox 57"/>
          <p:cNvSpPr txBox="1"/>
          <p:nvPr/>
        </p:nvSpPr>
        <p:spPr>
          <a:xfrm>
            <a:off x="10982063" y="6562249"/>
            <a:ext cx="460319" cy="198120"/>
          </a:xfrm>
          <a:prstGeom prst="rect">
            <a:avLst/>
          </a:prstGeom>
          <a:noFill/>
          <a:ln>
            <a:noFill/>
          </a:ln>
        </p:spPr>
        <p:txBody>
          <a:bodyPr wrap="none" lIns="0" tIns="0" rIns="0" bIns="0" anchor="t" anchorCtr="0">
            <a:spAutoFit/>
          </a:bodyPr>
          <a:lstStyle/>
          <a:p>
            <a:pPr algn="r"/>
            <a:r>
              <a:rPr lang="zh-CN" sz="975" dirty="0">
                <a:solidFill>
                  <a:srgbClr val="8E8A82"/>
                </a:solidFill>
                <a:latin typeface="Inter"/>
                <a:ea typeface="Microsoft YaHei"/>
                <a:cs typeface="Inter"/>
              </a:rPr>
              <a:t>12 / 14</a:t>
            </a:r>
          </a:p>
        </p:txBody>
      </p:sp>
    </p:spTree>
  </p:cSld>
  <p:clrMapOvr>
    <a:masterClrMapping/>
  </p:clrMapOvr>
  <p:transition xmlns:p14="http://schemas.microsoft.com/office/powerpoint/2010/main" p14:dur="4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400"/>
                                        <p:tgtEl>
                                          <p:spTgt spid="16"/>
                                        </p:tgtEl>
                                      </p:cBhvr>
                                    </p:animEffect>
                                  </p:childTnLst>
                                </p:cTn>
                              </p:par>
                            </p:childTnLst>
                          </p:cTn>
                        </p:par>
                        <p:par>
                          <p:cTn id="8" fill="hold">
                            <p:stCondLst>
                              <p:cond delay="900"/>
                            </p:stCondLst>
                            <p:childTnLst>
                              <p:par>
                                <p:cTn id="9" presetID="22" presetClass="entr" presetSubtype="1" fill="hold" nodeType="after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wipe(left)">
                                      <p:cBhvr>
                                        <p:cTn id="11" dur="4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5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AFAF7"/>
          </a:solidFill>
          <a:ln>
            <a:noFill/>
          </a:ln>
        </p:spPr>
      </p:sp>
      <p:sp>
        <p:nvSpPr>
          <p:cNvPr id="3" name="TextBox 3"/>
          <p:cNvSpPr txBox="1"/>
          <p:nvPr/>
        </p:nvSpPr>
        <p:spPr>
          <a:xfrm>
            <a:off x="746760" y="861060"/>
            <a:ext cx="593350" cy="243840"/>
          </a:xfrm>
          <a:prstGeom prst="rect">
            <a:avLst/>
          </a:prstGeom>
          <a:noFill/>
          <a:ln>
            <a:noFill/>
          </a:ln>
        </p:spPr>
        <p:txBody>
          <a:bodyPr wrap="none" lIns="0" tIns="0" rIns="0" bIns="0" anchor="t" anchorCtr="0">
            <a:spAutoFit/>
          </a:bodyPr>
          <a:lstStyle/>
          <a:p>
            <a:pPr algn="l"/>
            <a:r>
              <a:rPr lang="zh-CN" sz="1200" b="1" dirty="0">
                <a:solidFill>
                  <a:srgbClr val="B8410C"/>
                </a:solidFill>
                <a:latin typeface="Inter"/>
                <a:ea typeface="Microsoft YaHei"/>
                <a:cs typeface="Inter"/>
              </a:rPr>
              <a:t>PRICING</a:t>
            </a:r>
          </a:p>
        </p:txBody>
      </p:sp>
      <p:sp>
        <p:nvSpPr>
          <p:cNvPr id="4" name="TextBox 4"/>
          <p:cNvSpPr txBox="1"/>
          <p:nvPr/>
        </p:nvSpPr>
        <p:spPr>
          <a:xfrm>
            <a:off x="702945" y="1145858"/>
            <a:ext cx="4843405" cy="640080"/>
          </a:xfrm>
          <a:prstGeom prst="rect">
            <a:avLst/>
          </a:prstGeom>
          <a:noFill/>
          <a:ln>
            <a:noFill/>
          </a:ln>
        </p:spPr>
        <p:txBody>
          <a:bodyPr wrap="none" lIns="0" tIns="0" rIns="0" bIns="0" anchor="t" anchorCtr="0">
            <a:spAutoFit/>
          </a:bodyPr>
          <a:lstStyle/>
          <a:p>
            <a:pPr algn="l"/>
            <a:r>
              <a:rPr lang="zh-CN" sz="3150" b="1" dirty="0">
                <a:solidFill>
                  <a:srgbClr val="0F0F0F"/>
                </a:solidFill>
                <a:latin typeface="Space Grotesk"/>
                <a:ea typeface="Microsoft YaHei"/>
                <a:cs typeface="Space Grotesk"/>
              </a:rPr>
              <a:t>Simple, honest pricing</a:t>
            </a:r>
          </a:p>
        </p:txBody>
      </p:sp>
      <p:sp>
        <p:nvSpPr>
          <p:cNvPr id="5" name="TextBox 5"/>
          <p:cNvSpPr txBox="1"/>
          <p:nvPr/>
        </p:nvSpPr>
        <p:spPr>
          <a:xfrm>
            <a:off x="741045" y="1669732"/>
            <a:ext cx="6158675" cy="335280"/>
          </a:xfrm>
          <a:prstGeom prst="rect">
            <a:avLst/>
          </a:prstGeom>
          <a:noFill/>
          <a:ln>
            <a:noFill/>
          </a:ln>
        </p:spPr>
        <p:txBody>
          <a:bodyPr wrap="none" lIns="0" tIns="0" rIns="0" bIns="0" anchor="t" anchorCtr="0">
            <a:spAutoFit/>
          </a:bodyPr>
          <a:lstStyle/>
          <a:p>
            <a:pPr algn="l"/>
            <a:r>
              <a:rPr lang="zh-CN" sz="1650" dirty="0">
                <a:solidFill>
                  <a:srgbClr val="6B6660"/>
                </a:solidFill>
                <a:latin typeface="Inter"/>
                <a:ea typeface="Microsoft YaHei"/>
                <a:cs typeface="Inter"/>
              </a:rPr>
              <a:t>From $23 a deck — pick a tier, pay once, no subscription.</a:t>
            </a:r>
          </a:p>
        </p:txBody>
      </p:sp>
      <p:sp>
        <p:nvSpPr>
          <p:cNvPr id="6" name="Freeform 6"/>
          <p:cNvSpPr/>
          <p:nvPr/>
        </p:nvSpPr>
        <p:spPr>
          <a:xfrm>
            <a:off x="762000" y="2343150"/>
            <a:ext cx="3371850" cy="3181350"/>
          </a:xfrm>
          <a:custGeom>
            <a:avLst/>
            <a:gdLst/>
            <a:ahLst/>
            <a:cxnLst/>
            <a:rect l="l" t="t" r="r" b="b"/>
            <a:pathLst>
              <a:path w="3371850" h="3181350">
                <a:moveTo>
                  <a:pt x="152400" y="0"/>
                </a:moveTo>
                <a:lnTo>
                  <a:pt x="3219450" y="0"/>
                </a:lnTo>
                <a:cubicBezTo>
                  <a:pt x="3303618" y="0"/>
                  <a:pt x="3371850" y="68232"/>
                  <a:pt x="3371850" y="152400"/>
                </a:cubicBezTo>
                <a:lnTo>
                  <a:pt x="3371850" y="3028950"/>
                </a:lnTo>
                <a:cubicBezTo>
                  <a:pt x="3371850" y="3113118"/>
                  <a:pt x="3303618" y="3181350"/>
                  <a:pt x="3219450" y="3181350"/>
                </a:cubicBezTo>
                <a:lnTo>
                  <a:pt x="152400" y="3181350"/>
                </a:lnTo>
                <a:cubicBezTo>
                  <a:pt x="68232" y="3181350"/>
                  <a:pt x="0" y="3113118"/>
                  <a:pt x="0" y="3028950"/>
                </a:cubicBezTo>
                <a:lnTo>
                  <a:pt x="0" y="152400"/>
                </a:lnTo>
                <a:cubicBezTo>
                  <a:pt x="0" y="68232"/>
                  <a:pt x="68232" y="0"/>
                  <a:pt x="152400" y="0"/>
                </a:cubicBezTo>
                <a:close/>
              </a:path>
            </a:pathLst>
          </a:custGeom>
          <a:solidFill>
            <a:srgbClr val="F3F1EA"/>
          </a:solidFill>
          <a:ln w="9525">
            <a:solidFill>
              <a:srgbClr val="E8E4DC"/>
            </a:solidFill>
          </a:ln>
        </p:spPr>
      </p:sp>
      <p:sp>
        <p:nvSpPr>
          <p:cNvPr id="7" name="TextBox 7"/>
          <p:cNvSpPr txBox="1"/>
          <p:nvPr/>
        </p:nvSpPr>
        <p:spPr>
          <a:xfrm>
            <a:off x="1043940" y="2720340"/>
            <a:ext cx="1154659" cy="365760"/>
          </a:xfrm>
          <a:prstGeom prst="rect">
            <a:avLst/>
          </a:prstGeom>
          <a:noFill/>
          <a:ln>
            <a:noFill/>
          </a:ln>
        </p:spPr>
        <p:txBody>
          <a:bodyPr wrap="none" lIns="0" tIns="0" rIns="0" bIns="0" anchor="t" anchorCtr="0">
            <a:spAutoFit/>
          </a:bodyPr>
          <a:lstStyle/>
          <a:p>
            <a:pPr algn="l"/>
            <a:r>
              <a:rPr lang="zh-CN" sz="1800" b="1" dirty="0">
                <a:solidFill>
                  <a:srgbClr val="0F0F0F"/>
                </a:solidFill>
                <a:latin typeface="Space Grotesk"/>
                <a:ea typeface="Microsoft YaHei"/>
                <a:cs typeface="Space Grotesk"/>
              </a:rPr>
              <a:t>Standard</a:t>
            </a:r>
          </a:p>
        </p:txBody>
      </p:sp>
      <p:sp>
        <p:nvSpPr>
          <p:cNvPr id="8" name="TextBox 8"/>
          <p:cNvSpPr txBox="1"/>
          <p:nvPr/>
        </p:nvSpPr>
        <p:spPr>
          <a:xfrm>
            <a:off x="1011555" y="3130868"/>
            <a:ext cx="1115466" cy="883920"/>
          </a:xfrm>
          <a:prstGeom prst="rect">
            <a:avLst/>
          </a:prstGeom>
          <a:noFill/>
          <a:ln>
            <a:noFill/>
          </a:ln>
        </p:spPr>
        <p:txBody>
          <a:bodyPr wrap="none" lIns="0" tIns="0" rIns="0" bIns="0" anchor="t" anchorCtr="0">
            <a:spAutoFit/>
          </a:bodyPr>
          <a:lstStyle/>
          <a:p>
            <a:pPr algn="l"/>
            <a:r>
              <a:rPr lang="zh-CN" sz="4350" b="1" dirty="0">
                <a:solidFill>
                  <a:srgbClr val="0F0F0F"/>
                </a:solidFill>
                <a:latin typeface="Space Grotesk"/>
                <a:ea typeface="Microsoft YaHei"/>
                <a:cs typeface="Space Grotesk"/>
              </a:rPr>
              <a:t>$23</a:t>
            </a:r>
          </a:p>
        </p:txBody>
      </p:sp>
      <p:sp>
        <p:nvSpPr>
          <p:cNvPr id="9" name="TextBox 9"/>
          <p:cNvSpPr txBox="1"/>
          <p:nvPr/>
        </p:nvSpPr>
        <p:spPr>
          <a:xfrm>
            <a:off x="2269808" y="3462814"/>
            <a:ext cx="737973" cy="259080"/>
          </a:xfrm>
          <a:prstGeom prst="rect">
            <a:avLst/>
          </a:prstGeom>
          <a:noFill/>
          <a:ln>
            <a:noFill/>
          </a:ln>
        </p:spPr>
        <p:txBody>
          <a:bodyPr wrap="none" lIns="0" tIns="0" rIns="0" bIns="0" anchor="t" anchorCtr="0">
            <a:spAutoFit/>
          </a:bodyPr>
          <a:lstStyle/>
          <a:p>
            <a:pPr algn="l"/>
            <a:r>
              <a:rPr lang="zh-CN" sz="1275" dirty="0">
                <a:solidFill>
                  <a:srgbClr val="8E8A82"/>
                </a:solidFill>
                <a:latin typeface="Inter"/>
                <a:ea typeface="Microsoft YaHei"/>
                <a:cs typeface="Inter"/>
              </a:rPr>
              <a:t>per deck</a:t>
            </a:r>
          </a:p>
        </p:txBody>
      </p:sp>
      <p:sp>
        <p:nvSpPr>
          <p:cNvPr id="10" name="Line 10"/>
          <p:cNvSpPr/>
          <p:nvPr/>
        </p:nvSpPr>
        <p:spPr>
          <a:xfrm>
            <a:off x="1066800" y="3848100"/>
            <a:ext cx="2762250" cy="9525"/>
          </a:xfrm>
          <a:custGeom>
            <a:avLst/>
            <a:gdLst/>
            <a:ahLst/>
            <a:cxnLst/>
            <a:rect l="l" t="t" r="r" b="b"/>
            <a:pathLst>
              <a:path w="2762250" h="9525">
                <a:moveTo>
                  <a:pt x="0" y="0"/>
                </a:moveTo>
                <a:lnTo>
                  <a:pt x="2762250" y="0"/>
                </a:lnTo>
              </a:path>
            </a:pathLst>
          </a:custGeom>
          <a:noFill/>
          <a:ln w="9525">
            <a:solidFill>
              <a:srgbClr val="E8E4DC"/>
            </a:solidFill>
          </a:ln>
        </p:spPr>
      </p:sp>
      <p:grpSp>
        <p:nvGrpSpPr>
          <p:cNvPr id="17" name="Group 17"/>
          <p:cNvGrpSpPr/>
          <p:nvPr/>
        </p:nvGrpSpPr>
        <p:grpSpPr>
          <a:xfrm>
            <a:off x="1066800" y="4095750"/>
            <a:ext cx="2275189" cy="1090612"/>
            <a:chOff x="1066800" y="4095750"/>
            <a:chExt cx="2275189" cy="1090612"/>
          </a:xfrm>
        </p:grpSpPr>
        <p:sp>
          <p:nvSpPr>
            <p:cNvPr id="11" name="Freeform 11"/>
            <p:cNvSpPr/>
            <p:nvPr/>
          </p:nvSpPr>
          <p:spPr>
            <a:xfrm>
              <a:off x="1066800" y="4095750"/>
              <a:ext cx="209550" cy="209550"/>
            </a:xfrm>
            <a:custGeom>
              <a:avLst/>
              <a:gdLst/>
              <a:ahLst/>
              <a:cxnLst/>
              <a:rect l="l" t="t" r="r" b="b"/>
              <a:pathLst>
                <a:path w="209550" h="209550">
                  <a:moveTo>
                    <a:pt x="104775" y="209550"/>
                  </a:moveTo>
                  <a:cubicBezTo>
                    <a:pt x="162641" y="209550"/>
                    <a:pt x="209550" y="162641"/>
                    <a:pt x="209550" y="104775"/>
                  </a:cubicBezTo>
                  <a:cubicBezTo>
                    <a:pt x="209550" y="46909"/>
                    <a:pt x="162641" y="0"/>
                    <a:pt x="104775" y="0"/>
                  </a:cubicBezTo>
                  <a:cubicBezTo>
                    <a:pt x="46909" y="0"/>
                    <a:pt x="0" y="46909"/>
                    <a:pt x="0" y="104775"/>
                  </a:cubicBezTo>
                  <a:cubicBezTo>
                    <a:pt x="0" y="162641"/>
                    <a:pt x="46909" y="209550"/>
                    <a:pt x="104775" y="209550"/>
                  </a:cubicBezTo>
                  <a:close/>
                  <a:moveTo>
                    <a:pt x="166423" y="74745"/>
                  </a:moveTo>
                  <a:lnTo>
                    <a:pt x="147902" y="56223"/>
                  </a:lnTo>
                  <a:lnTo>
                    <a:pt x="85130" y="118995"/>
                  </a:lnTo>
                  <a:lnTo>
                    <a:pt x="61648" y="95514"/>
                  </a:lnTo>
                  <a:lnTo>
                    <a:pt x="43127" y="114036"/>
                  </a:lnTo>
                  <a:lnTo>
                    <a:pt x="85130" y="156039"/>
                  </a:lnTo>
                  <a:lnTo>
                    <a:pt x="166423" y="74745"/>
                  </a:lnTo>
                  <a:close/>
                </a:path>
              </a:pathLst>
            </a:custGeom>
            <a:solidFill>
              <a:srgbClr val="B8410C"/>
            </a:solidFill>
            <a:ln>
              <a:noFill/>
            </a:ln>
          </p:spPr>
        </p:sp>
        <p:sp>
          <p:nvSpPr>
            <p:cNvPr id="12" name="TextBox 12"/>
            <p:cNvSpPr txBox="1"/>
            <p:nvPr/>
          </p:nvSpPr>
          <p:spPr>
            <a:xfrm>
              <a:off x="1354455" y="4111942"/>
              <a:ext cx="1195435" cy="274320"/>
            </a:xfrm>
            <a:prstGeom prst="rect">
              <a:avLst/>
            </a:prstGeom>
            <a:noFill/>
            <a:ln>
              <a:noFill/>
            </a:ln>
          </p:spPr>
          <p:txBody>
            <a:bodyPr wrap="none" lIns="0" tIns="0" rIns="0" bIns="0" anchor="t" anchorCtr="0">
              <a:spAutoFit/>
            </a:bodyPr>
            <a:lstStyle/>
            <a:p>
              <a:pPr algn="l"/>
              <a:r>
                <a:rPr lang="zh-CN" sz="1350" dirty="0">
                  <a:solidFill>
                    <a:srgbClr val="0F0F0F"/>
                  </a:solidFill>
                  <a:latin typeface="Inter"/>
                  <a:ea typeface="Microsoft YaHei"/>
                  <a:cs typeface="Inter"/>
                </a:rPr>
                <a:t>Up to 8 slides</a:t>
              </a:r>
            </a:p>
          </p:txBody>
        </p:sp>
        <p:sp>
          <p:nvSpPr>
            <p:cNvPr id="13" name="Freeform 13"/>
            <p:cNvSpPr/>
            <p:nvPr/>
          </p:nvSpPr>
          <p:spPr>
            <a:xfrm>
              <a:off x="1066800" y="4495800"/>
              <a:ext cx="209550" cy="209550"/>
            </a:xfrm>
            <a:custGeom>
              <a:avLst/>
              <a:gdLst/>
              <a:ahLst/>
              <a:cxnLst/>
              <a:rect l="l" t="t" r="r" b="b"/>
              <a:pathLst>
                <a:path w="209550" h="209550">
                  <a:moveTo>
                    <a:pt x="104775" y="209550"/>
                  </a:moveTo>
                  <a:cubicBezTo>
                    <a:pt x="162641" y="209550"/>
                    <a:pt x="209550" y="162641"/>
                    <a:pt x="209550" y="104775"/>
                  </a:cubicBezTo>
                  <a:cubicBezTo>
                    <a:pt x="209550" y="46909"/>
                    <a:pt x="162641" y="0"/>
                    <a:pt x="104775" y="0"/>
                  </a:cubicBezTo>
                  <a:cubicBezTo>
                    <a:pt x="46909" y="0"/>
                    <a:pt x="0" y="46909"/>
                    <a:pt x="0" y="104775"/>
                  </a:cubicBezTo>
                  <a:cubicBezTo>
                    <a:pt x="0" y="162641"/>
                    <a:pt x="46909" y="209550"/>
                    <a:pt x="104775" y="209550"/>
                  </a:cubicBezTo>
                  <a:close/>
                  <a:moveTo>
                    <a:pt x="166423" y="74745"/>
                  </a:moveTo>
                  <a:lnTo>
                    <a:pt x="147902" y="56223"/>
                  </a:lnTo>
                  <a:lnTo>
                    <a:pt x="85130" y="118995"/>
                  </a:lnTo>
                  <a:lnTo>
                    <a:pt x="61648" y="95514"/>
                  </a:lnTo>
                  <a:lnTo>
                    <a:pt x="43127" y="114036"/>
                  </a:lnTo>
                  <a:lnTo>
                    <a:pt x="85130" y="156039"/>
                  </a:lnTo>
                  <a:lnTo>
                    <a:pt x="166423" y="74745"/>
                  </a:lnTo>
                  <a:close/>
                </a:path>
              </a:pathLst>
            </a:custGeom>
            <a:solidFill>
              <a:srgbClr val="B8410C"/>
            </a:solidFill>
            <a:ln>
              <a:noFill/>
            </a:ln>
          </p:spPr>
        </p:sp>
        <p:sp>
          <p:nvSpPr>
            <p:cNvPr id="14" name="TextBox 14"/>
            <p:cNvSpPr txBox="1"/>
            <p:nvPr/>
          </p:nvSpPr>
          <p:spPr>
            <a:xfrm>
              <a:off x="1354455" y="4511992"/>
              <a:ext cx="1987534" cy="274320"/>
            </a:xfrm>
            <a:prstGeom prst="rect">
              <a:avLst/>
            </a:prstGeom>
            <a:noFill/>
            <a:ln>
              <a:noFill/>
            </a:ln>
          </p:spPr>
          <p:txBody>
            <a:bodyPr wrap="none" lIns="0" tIns="0" rIns="0" bIns="0" anchor="t" anchorCtr="0">
              <a:spAutoFit/>
            </a:bodyPr>
            <a:lstStyle/>
            <a:p>
              <a:pPr algn="l"/>
              <a:r>
                <a:rPr lang="zh-CN" sz="1350" dirty="0">
                  <a:solidFill>
                    <a:srgbClr val="0F0F0F"/>
                  </a:solidFill>
                  <a:latin typeface="Inter"/>
                  <a:ea typeface="Microsoft YaHei"/>
                  <a:cs typeface="Inter"/>
                </a:rPr>
                <a:t>Editable .pptx + notes</a:t>
              </a:r>
            </a:p>
          </p:txBody>
        </p:sp>
        <p:sp>
          <p:nvSpPr>
            <p:cNvPr id="15" name="Freeform 15"/>
            <p:cNvSpPr/>
            <p:nvPr/>
          </p:nvSpPr>
          <p:spPr>
            <a:xfrm>
              <a:off x="1066800" y="4895850"/>
              <a:ext cx="209550" cy="209550"/>
            </a:xfrm>
            <a:custGeom>
              <a:avLst/>
              <a:gdLst/>
              <a:ahLst/>
              <a:cxnLst/>
              <a:rect l="l" t="t" r="r" b="b"/>
              <a:pathLst>
                <a:path w="209550" h="209550">
                  <a:moveTo>
                    <a:pt x="104775" y="209550"/>
                  </a:moveTo>
                  <a:cubicBezTo>
                    <a:pt x="162641" y="209550"/>
                    <a:pt x="209550" y="162641"/>
                    <a:pt x="209550" y="104775"/>
                  </a:cubicBezTo>
                  <a:cubicBezTo>
                    <a:pt x="209550" y="46909"/>
                    <a:pt x="162641" y="0"/>
                    <a:pt x="104775" y="0"/>
                  </a:cubicBezTo>
                  <a:cubicBezTo>
                    <a:pt x="46909" y="0"/>
                    <a:pt x="0" y="46909"/>
                    <a:pt x="0" y="104775"/>
                  </a:cubicBezTo>
                  <a:cubicBezTo>
                    <a:pt x="0" y="162641"/>
                    <a:pt x="46909" y="209550"/>
                    <a:pt x="104775" y="209550"/>
                  </a:cubicBezTo>
                  <a:close/>
                  <a:moveTo>
                    <a:pt x="166423" y="74745"/>
                  </a:moveTo>
                  <a:lnTo>
                    <a:pt x="147902" y="56223"/>
                  </a:lnTo>
                  <a:lnTo>
                    <a:pt x="85130" y="118995"/>
                  </a:lnTo>
                  <a:lnTo>
                    <a:pt x="61648" y="95514"/>
                  </a:lnTo>
                  <a:lnTo>
                    <a:pt x="43127" y="114036"/>
                  </a:lnTo>
                  <a:lnTo>
                    <a:pt x="85130" y="156039"/>
                  </a:lnTo>
                  <a:lnTo>
                    <a:pt x="166423" y="74745"/>
                  </a:lnTo>
                  <a:close/>
                </a:path>
              </a:pathLst>
            </a:custGeom>
            <a:solidFill>
              <a:srgbClr val="B8410C"/>
            </a:solidFill>
            <a:ln>
              <a:noFill/>
            </a:ln>
          </p:spPr>
        </p:sp>
        <p:sp>
          <p:nvSpPr>
            <p:cNvPr id="16" name="TextBox 16"/>
            <p:cNvSpPr txBox="1"/>
            <p:nvPr/>
          </p:nvSpPr>
          <p:spPr>
            <a:xfrm>
              <a:off x="1354455" y="4912042"/>
              <a:ext cx="1690497" cy="274320"/>
            </a:xfrm>
            <a:prstGeom prst="rect">
              <a:avLst/>
            </a:prstGeom>
            <a:noFill/>
            <a:ln>
              <a:noFill/>
            </a:ln>
          </p:spPr>
          <p:txBody>
            <a:bodyPr wrap="none" lIns="0" tIns="0" rIns="0" bIns="0" anchor="t" anchorCtr="0">
              <a:spAutoFit/>
            </a:bodyPr>
            <a:lstStyle/>
            <a:p>
              <a:pPr algn="l"/>
              <a:r>
                <a:rPr lang="zh-CN" sz="1350" dirty="0">
                  <a:solidFill>
                    <a:srgbClr val="0F0F0F"/>
                  </a:solidFill>
                  <a:latin typeface="Inter"/>
                  <a:ea typeface="Microsoft YaHei"/>
                  <a:cs typeface="Inter"/>
                </a:rPr>
                <a:t>A quick, clean deck</a:t>
              </a:r>
            </a:p>
          </p:txBody>
        </p:sp>
      </p:grpSp>
      <p:sp>
        <p:nvSpPr>
          <p:cNvPr id="18" name="Freeform 18"/>
          <p:cNvSpPr/>
          <p:nvPr/>
        </p:nvSpPr>
        <p:spPr>
          <a:xfrm>
            <a:off x="4410075" y="2057400"/>
            <a:ext cx="3371850" cy="3752850"/>
          </a:xfrm>
          <a:custGeom>
            <a:avLst/>
            <a:gdLst/>
            <a:ahLst/>
            <a:cxnLst/>
            <a:rect l="l" t="t" r="r" b="b"/>
            <a:pathLst>
              <a:path w="3371850" h="3752850">
                <a:moveTo>
                  <a:pt x="152400" y="0"/>
                </a:moveTo>
                <a:lnTo>
                  <a:pt x="3219450" y="0"/>
                </a:lnTo>
                <a:cubicBezTo>
                  <a:pt x="3303618" y="0"/>
                  <a:pt x="3371850" y="68232"/>
                  <a:pt x="3371850" y="152400"/>
                </a:cubicBezTo>
                <a:lnTo>
                  <a:pt x="3371850" y="3600450"/>
                </a:lnTo>
                <a:cubicBezTo>
                  <a:pt x="3371850" y="3684618"/>
                  <a:pt x="3303618" y="3752850"/>
                  <a:pt x="3219450" y="3752850"/>
                </a:cubicBezTo>
                <a:lnTo>
                  <a:pt x="152400" y="3752850"/>
                </a:lnTo>
                <a:cubicBezTo>
                  <a:pt x="68232" y="3752850"/>
                  <a:pt x="0" y="3684618"/>
                  <a:pt x="0" y="3600450"/>
                </a:cubicBezTo>
                <a:lnTo>
                  <a:pt x="0" y="152400"/>
                </a:lnTo>
                <a:cubicBezTo>
                  <a:pt x="0" y="68232"/>
                  <a:pt x="68232" y="0"/>
                  <a:pt x="152400" y="0"/>
                </a:cubicBezTo>
                <a:close/>
              </a:path>
            </a:pathLst>
          </a:custGeom>
          <a:solidFill>
            <a:srgbClr val="F3F1EA"/>
          </a:solidFill>
          <a:ln w="19050">
            <a:solidFill>
              <a:srgbClr val="B8410C"/>
            </a:solidFill>
          </a:ln>
          <a:effectLst>
            <a:outerShdw blurRad="228600" dist="76200" dir="5400000" algn="ctr" rotWithShape="0">
              <a:srgbClr val="0F0F0F">
                <a:alpha val="9000"/>
              </a:srgbClr>
            </a:outerShdw>
          </a:effectLst>
        </p:spPr>
      </p:sp>
      <p:sp>
        <p:nvSpPr>
          <p:cNvPr id="19" name="Freeform 19"/>
          <p:cNvSpPr/>
          <p:nvPr/>
        </p:nvSpPr>
        <p:spPr>
          <a:xfrm>
            <a:off x="5619750" y="2076450"/>
            <a:ext cx="952500" cy="266700"/>
          </a:xfrm>
          <a:custGeom>
            <a:avLst/>
            <a:gdLst/>
            <a:ahLst/>
            <a:cxnLst/>
            <a:rect l="l" t="t" r="r" b="b"/>
            <a:pathLst>
              <a:path w="952500" h="266700">
                <a:moveTo>
                  <a:pt x="133350" y="0"/>
                </a:moveTo>
                <a:lnTo>
                  <a:pt x="819150" y="0"/>
                </a:lnTo>
                <a:cubicBezTo>
                  <a:pt x="892797" y="0"/>
                  <a:pt x="952500" y="59703"/>
                  <a:pt x="952500" y="133350"/>
                </a:cubicBezTo>
                <a:lnTo>
                  <a:pt x="952500" y="133350"/>
                </a:lnTo>
                <a:cubicBezTo>
                  <a:pt x="952500" y="206997"/>
                  <a:pt x="892797" y="266700"/>
                  <a:pt x="819150" y="266700"/>
                </a:cubicBezTo>
                <a:lnTo>
                  <a:pt x="133350" y="266700"/>
                </a:lnTo>
                <a:cubicBezTo>
                  <a:pt x="59703" y="266700"/>
                  <a:pt x="0" y="206997"/>
                  <a:pt x="0" y="133350"/>
                </a:cubicBezTo>
                <a:lnTo>
                  <a:pt x="0" y="133350"/>
                </a:lnTo>
                <a:cubicBezTo>
                  <a:pt x="0" y="59703"/>
                  <a:pt x="59703" y="0"/>
                  <a:pt x="133350" y="0"/>
                </a:cubicBezTo>
                <a:close/>
              </a:path>
            </a:pathLst>
          </a:custGeom>
          <a:solidFill>
            <a:srgbClr val="B8410C"/>
          </a:solidFill>
          <a:ln>
            <a:noFill/>
          </a:ln>
        </p:spPr>
      </p:sp>
      <p:sp>
        <p:nvSpPr>
          <p:cNvPr id="20" name="TextBox 20"/>
          <p:cNvSpPr txBox="1"/>
          <p:nvPr/>
        </p:nvSpPr>
        <p:spPr>
          <a:xfrm>
            <a:off x="5829388" y="2160270"/>
            <a:ext cx="533224" cy="182880"/>
          </a:xfrm>
          <a:prstGeom prst="rect">
            <a:avLst/>
          </a:prstGeom>
          <a:noFill/>
          <a:ln>
            <a:noFill/>
          </a:ln>
        </p:spPr>
        <p:txBody>
          <a:bodyPr wrap="none" lIns="0" tIns="0" rIns="0" bIns="0" anchor="t" anchorCtr="0">
            <a:spAutoFit/>
          </a:bodyPr>
          <a:lstStyle/>
          <a:p>
            <a:pPr algn="ctr"/>
            <a:r>
              <a:rPr lang="zh-CN" sz="900" b="1" dirty="0">
                <a:solidFill>
                  <a:srgbClr val="FFFFFF"/>
                </a:solidFill>
                <a:latin typeface="Inter"/>
                <a:ea typeface="Microsoft YaHei"/>
                <a:cs typeface="Inter"/>
              </a:rPr>
              <a:t>POPULAR</a:t>
            </a:r>
          </a:p>
        </p:txBody>
      </p:sp>
      <p:sp>
        <p:nvSpPr>
          <p:cNvPr id="21" name="TextBox 21"/>
          <p:cNvSpPr txBox="1"/>
          <p:nvPr/>
        </p:nvSpPr>
        <p:spPr>
          <a:xfrm>
            <a:off x="4692015" y="2701290"/>
            <a:ext cx="461572" cy="365760"/>
          </a:xfrm>
          <a:prstGeom prst="rect">
            <a:avLst/>
          </a:prstGeom>
          <a:noFill/>
          <a:ln>
            <a:noFill/>
          </a:ln>
        </p:spPr>
        <p:txBody>
          <a:bodyPr wrap="none" lIns="0" tIns="0" rIns="0" bIns="0" anchor="t" anchorCtr="0">
            <a:spAutoFit/>
          </a:bodyPr>
          <a:lstStyle/>
          <a:p>
            <a:pPr algn="l"/>
            <a:r>
              <a:rPr lang="zh-CN" sz="1800" b="1" dirty="0">
                <a:solidFill>
                  <a:srgbClr val="B8410C"/>
                </a:solidFill>
                <a:latin typeface="Space Grotesk"/>
                <a:ea typeface="Microsoft YaHei"/>
                <a:cs typeface="Space Grotesk"/>
              </a:rPr>
              <a:t>Pro</a:t>
            </a:r>
          </a:p>
        </p:txBody>
      </p:sp>
      <p:sp>
        <p:nvSpPr>
          <p:cNvPr id="22" name="TextBox 22"/>
          <p:cNvSpPr txBox="1"/>
          <p:nvPr/>
        </p:nvSpPr>
        <p:spPr>
          <a:xfrm>
            <a:off x="4653915" y="3139440"/>
            <a:ext cx="1230859" cy="975360"/>
          </a:xfrm>
          <a:prstGeom prst="rect">
            <a:avLst/>
          </a:prstGeom>
          <a:noFill/>
          <a:ln>
            <a:noFill/>
          </a:ln>
        </p:spPr>
        <p:txBody>
          <a:bodyPr wrap="none" lIns="0" tIns="0" rIns="0" bIns="0" anchor="t" anchorCtr="0">
            <a:spAutoFit/>
          </a:bodyPr>
          <a:lstStyle/>
          <a:p>
            <a:pPr algn="l"/>
            <a:r>
              <a:rPr lang="zh-CN" sz="4800" b="1" dirty="0">
                <a:solidFill>
                  <a:srgbClr val="B8410C"/>
                </a:solidFill>
                <a:latin typeface="Space Grotesk"/>
                <a:ea typeface="Microsoft YaHei"/>
                <a:cs typeface="Space Grotesk"/>
              </a:rPr>
              <a:t>$47</a:t>
            </a:r>
          </a:p>
        </p:txBody>
      </p:sp>
      <p:sp>
        <p:nvSpPr>
          <p:cNvPr id="23" name="TextBox 23"/>
          <p:cNvSpPr txBox="1"/>
          <p:nvPr/>
        </p:nvSpPr>
        <p:spPr>
          <a:xfrm>
            <a:off x="6032182" y="3519964"/>
            <a:ext cx="737973" cy="259080"/>
          </a:xfrm>
          <a:prstGeom prst="rect">
            <a:avLst/>
          </a:prstGeom>
          <a:noFill/>
          <a:ln>
            <a:noFill/>
          </a:ln>
        </p:spPr>
        <p:txBody>
          <a:bodyPr wrap="none" lIns="0" tIns="0" rIns="0" bIns="0" anchor="t" anchorCtr="0">
            <a:spAutoFit/>
          </a:bodyPr>
          <a:lstStyle/>
          <a:p>
            <a:pPr algn="l"/>
            <a:r>
              <a:rPr lang="zh-CN" sz="1275" dirty="0">
                <a:solidFill>
                  <a:srgbClr val="8E8A82"/>
                </a:solidFill>
                <a:latin typeface="Inter"/>
                <a:ea typeface="Microsoft YaHei"/>
                <a:cs typeface="Inter"/>
              </a:rPr>
              <a:t>per deck</a:t>
            </a:r>
          </a:p>
        </p:txBody>
      </p:sp>
      <p:sp>
        <p:nvSpPr>
          <p:cNvPr id="24" name="Line 24"/>
          <p:cNvSpPr/>
          <p:nvPr/>
        </p:nvSpPr>
        <p:spPr>
          <a:xfrm>
            <a:off x="4714875" y="3924300"/>
            <a:ext cx="2762250" cy="9525"/>
          </a:xfrm>
          <a:custGeom>
            <a:avLst/>
            <a:gdLst/>
            <a:ahLst/>
            <a:cxnLst/>
            <a:rect l="l" t="t" r="r" b="b"/>
            <a:pathLst>
              <a:path w="2762250" h="9525">
                <a:moveTo>
                  <a:pt x="0" y="0"/>
                </a:moveTo>
                <a:lnTo>
                  <a:pt x="2762250" y="0"/>
                </a:lnTo>
              </a:path>
            </a:pathLst>
          </a:custGeom>
          <a:noFill/>
          <a:ln w="9525">
            <a:solidFill>
              <a:srgbClr val="E8E4DC"/>
            </a:solidFill>
          </a:ln>
        </p:spPr>
      </p:sp>
      <p:grpSp>
        <p:nvGrpSpPr>
          <p:cNvPr id="31" name="Group 31"/>
          <p:cNvGrpSpPr/>
          <p:nvPr/>
        </p:nvGrpSpPr>
        <p:grpSpPr>
          <a:xfrm>
            <a:off x="4714875" y="4191000"/>
            <a:ext cx="2671239" cy="1090612"/>
            <a:chOff x="4714875" y="4191000"/>
            <a:chExt cx="2671239" cy="1090612"/>
          </a:xfrm>
        </p:grpSpPr>
        <p:sp>
          <p:nvSpPr>
            <p:cNvPr id="25" name="Freeform 25"/>
            <p:cNvSpPr/>
            <p:nvPr/>
          </p:nvSpPr>
          <p:spPr>
            <a:xfrm>
              <a:off x="4714875" y="4191000"/>
              <a:ext cx="209550" cy="209550"/>
            </a:xfrm>
            <a:custGeom>
              <a:avLst/>
              <a:gdLst/>
              <a:ahLst/>
              <a:cxnLst/>
              <a:rect l="l" t="t" r="r" b="b"/>
              <a:pathLst>
                <a:path w="209550" h="209550">
                  <a:moveTo>
                    <a:pt x="104775" y="209550"/>
                  </a:moveTo>
                  <a:cubicBezTo>
                    <a:pt x="162641" y="209550"/>
                    <a:pt x="209550" y="162641"/>
                    <a:pt x="209550" y="104775"/>
                  </a:cubicBezTo>
                  <a:cubicBezTo>
                    <a:pt x="209550" y="46909"/>
                    <a:pt x="162641" y="0"/>
                    <a:pt x="104775" y="0"/>
                  </a:cubicBezTo>
                  <a:cubicBezTo>
                    <a:pt x="46909" y="0"/>
                    <a:pt x="0" y="46909"/>
                    <a:pt x="0" y="104775"/>
                  </a:cubicBezTo>
                  <a:cubicBezTo>
                    <a:pt x="0" y="162641"/>
                    <a:pt x="46909" y="209550"/>
                    <a:pt x="104775" y="209550"/>
                  </a:cubicBezTo>
                  <a:close/>
                  <a:moveTo>
                    <a:pt x="166423" y="74745"/>
                  </a:moveTo>
                  <a:lnTo>
                    <a:pt x="147902" y="56223"/>
                  </a:lnTo>
                  <a:lnTo>
                    <a:pt x="85130" y="118995"/>
                  </a:lnTo>
                  <a:lnTo>
                    <a:pt x="61648" y="95514"/>
                  </a:lnTo>
                  <a:lnTo>
                    <a:pt x="43127" y="114036"/>
                  </a:lnTo>
                  <a:lnTo>
                    <a:pt x="85130" y="156039"/>
                  </a:lnTo>
                  <a:lnTo>
                    <a:pt x="166423" y="74745"/>
                  </a:lnTo>
                  <a:close/>
                </a:path>
              </a:pathLst>
            </a:custGeom>
            <a:solidFill>
              <a:srgbClr val="B8410C"/>
            </a:solidFill>
            <a:ln>
              <a:noFill/>
            </a:ln>
          </p:spPr>
        </p:sp>
        <p:sp>
          <p:nvSpPr>
            <p:cNvPr id="26" name="TextBox 26"/>
            <p:cNvSpPr txBox="1"/>
            <p:nvPr/>
          </p:nvSpPr>
          <p:spPr>
            <a:xfrm>
              <a:off x="5002530" y="4207192"/>
              <a:ext cx="1294448" cy="274320"/>
            </a:xfrm>
            <a:prstGeom prst="rect">
              <a:avLst/>
            </a:prstGeom>
            <a:noFill/>
            <a:ln>
              <a:noFill/>
            </a:ln>
          </p:spPr>
          <p:txBody>
            <a:bodyPr wrap="none" lIns="0" tIns="0" rIns="0" bIns="0" anchor="t" anchorCtr="0">
              <a:spAutoFit/>
            </a:bodyPr>
            <a:lstStyle/>
            <a:p>
              <a:pPr algn="l"/>
              <a:r>
                <a:rPr lang="zh-CN" sz="1350" dirty="0">
                  <a:solidFill>
                    <a:srgbClr val="0F0F0F"/>
                  </a:solidFill>
                  <a:latin typeface="Inter"/>
                  <a:ea typeface="Microsoft YaHei"/>
                  <a:cs typeface="Inter"/>
                </a:rPr>
                <a:t>Up to 15 slides</a:t>
              </a:r>
            </a:p>
          </p:txBody>
        </p:sp>
        <p:sp>
          <p:nvSpPr>
            <p:cNvPr id="27" name="Freeform 27"/>
            <p:cNvSpPr/>
            <p:nvPr/>
          </p:nvSpPr>
          <p:spPr>
            <a:xfrm>
              <a:off x="4714875" y="4591050"/>
              <a:ext cx="209550" cy="209550"/>
            </a:xfrm>
            <a:custGeom>
              <a:avLst/>
              <a:gdLst/>
              <a:ahLst/>
              <a:cxnLst/>
              <a:rect l="l" t="t" r="r" b="b"/>
              <a:pathLst>
                <a:path w="209550" h="209550">
                  <a:moveTo>
                    <a:pt x="104775" y="209550"/>
                  </a:moveTo>
                  <a:cubicBezTo>
                    <a:pt x="162641" y="209550"/>
                    <a:pt x="209550" y="162641"/>
                    <a:pt x="209550" y="104775"/>
                  </a:cubicBezTo>
                  <a:cubicBezTo>
                    <a:pt x="209550" y="46909"/>
                    <a:pt x="162641" y="0"/>
                    <a:pt x="104775" y="0"/>
                  </a:cubicBezTo>
                  <a:cubicBezTo>
                    <a:pt x="46909" y="0"/>
                    <a:pt x="0" y="46909"/>
                    <a:pt x="0" y="104775"/>
                  </a:cubicBezTo>
                  <a:cubicBezTo>
                    <a:pt x="0" y="162641"/>
                    <a:pt x="46909" y="209550"/>
                    <a:pt x="104775" y="209550"/>
                  </a:cubicBezTo>
                  <a:close/>
                  <a:moveTo>
                    <a:pt x="166423" y="74745"/>
                  </a:moveTo>
                  <a:lnTo>
                    <a:pt x="147902" y="56223"/>
                  </a:lnTo>
                  <a:lnTo>
                    <a:pt x="85130" y="118995"/>
                  </a:lnTo>
                  <a:lnTo>
                    <a:pt x="61648" y="95514"/>
                  </a:lnTo>
                  <a:lnTo>
                    <a:pt x="43127" y="114036"/>
                  </a:lnTo>
                  <a:lnTo>
                    <a:pt x="85130" y="156039"/>
                  </a:lnTo>
                  <a:lnTo>
                    <a:pt x="166423" y="74745"/>
                  </a:lnTo>
                  <a:close/>
                </a:path>
              </a:pathLst>
            </a:custGeom>
            <a:solidFill>
              <a:srgbClr val="B8410C"/>
            </a:solidFill>
            <a:ln>
              <a:noFill/>
            </a:ln>
          </p:spPr>
        </p:sp>
        <p:sp>
          <p:nvSpPr>
            <p:cNvPr id="28" name="TextBox 28"/>
            <p:cNvSpPr txBox="1"/>
            <p:nvPr/>
          </p:nvSpPr>
          <p:spPr>
            <a:xfrm>
              <a:off x="5002530" y="4607242"/>
              <a:ext cx="2383584" cy="274320"/>
            </a:xfrm>
            <a:prstGeom prst="rect">
              <a:avLst/>
            </a:prstGeom>
            <a:noFill/>
            <a:ln>
              <a:noFill/>
            </a:ln>
          </p:spPr>
          <p:txBody>
            <a:bodyPr wrap="none" lIns="0" tIns="0" rIns="0" bIns="0" anchor="t" anchorCtr="0">
              <a:spAutoFit/>
            </a:bodyPr>
            <a:lstStyle/>
            <a:p>
              <a:pPr algn="l"/>
              <a:r>
                <a:rPr lang="zh-CN" sz="1350" dirty="0">
                  <a:solidFill>
                    <a:srgbClr val="0F0F0F"/>
                  </a:solidFill>
                  <a:latin typeface="Inter"/>
                  <a:ea typeface="Microsoft YaHei"/>
                  <a:cs typeface="Inter"/>
                </a:rPr>
                <a:t>AI images + editable charts</a:t>
              </a:r>
            </a:p>
          </p:txBody>
        </p:sp>
        <p:sp>
          <p:nvSpPr>
            <p:cNvPr id="29" name="Freeform 29"/>
            <p:cNvSpPr/>
            <p:nvPr/>
          </p:nvSpPr>
          <p:spPr>
            <a:xfrm>
              <a:off x="4714875" y="4991100"/>
              <a:ext cx="209550" cy="209550"/>
            </a:xfrm>
            <a:custGeom>
              <a:avLst/>
              <a:gdLst/>
              <a:ahLst/>
              <a:cxnLst/>
              <a:rect l="l" t="t" r="r" b="b"/>
              <a:pathLst>
                <a:path w="209550" h="209550">
                  <a:moveTo>
                    <a:pt x="104775" y="209550"/>
                  </a:moveTo>
                  <a:cubicBezTo>
                    <a:pt x="162641" y="209550"/>
                    <a:pt x="209550" y="162641"/>
                    <a:pt x="209550" y="104775"/>
                  </a:cubicBezTo>
                  <a:cubicBezTo>
                    <a:pt x="209550" y="46909"/>
                    <a:pt x="162641" y="0"/>
                    <a:pt x="104775" y="0"/>
                  </a:cubicBezTo>
                  <a:cubicBezTo>
                    <a:pt x="46909" y="0"/>
                    <a:pt x="0" y="46909"/>
                    <a:pt x="0" y="104775"/>
                  </a:cubicBezTo>
                  <a:cubicBezTo>
                    <a:pt x="0" y="162641"/>
                    <a:pt x="46909" y="209550"/>
                    <a:pt x="104775" y="209550"/>
                  </a:cubicBezTo>
                  <a:close/>
                  <a:moveTo>
                    <a:pt x="166423" y="74745"/>
                  </a:moveTo>
                  <a:lnTo>
                    <a:pt x="147902" y="56223"/>
                  </a:lnTo>
                  <a:lnTo>
                    <a:pt x="85130" y="118995"/>
                  </a:lnTo>
                  <a:lnTo>
                    <a:pt x="61648" y="95514"/>
                  </a:lnTo>
                  <a:lnTo>
                    <a:pt x="43127" y="114036"/>
                  </a:lnTo>
                  <a:lnTo>
                    <a:pt x="85130" y="156039"/>
                  </a:lnTo>
                  <a:lnTo>
                    <a:pt x="166423" y="74745"/>
                  </a:lnTo>
                  <a:close/>
                </a:path>
              </a:pathLst>
            </a:custGeom>
            <a:solidFill>
              <a:srgbClr val="B8410C"/>
            </a:solidFill>
            <a:ln>
              <a:noFill/>
            </a:ln>
          </p:spPr>
        </p:sp>
        <p:sp>
          <p:nvSpPr>
            <p:cNvPr id="30" name="TextBox 30"/>
            <p:cNvSpPr txBox="1"/>
            <p:nvPr/>
          </p:nvSpPr>
          <p:spPr>
            <a:xfrm>
              <a:off x="5002530" y="5007292"/>
              <a:ext cx="1438466" cy="274320"/>
            </a:xfrm>
            <a:prstGeom prst="rect">
              <a:avLst/>
            </a:prstGeom>
            <a:noFill/>
            <a:ln>
              <a:noFill/>
            </a:ln>
          </p:spPr>
          <p:txBody>
            <a:bodyPr wrap="none" lIns="0" tIns="0" rIns="0" bIns="0" anchor="t" anchorCtr="0">
              <a:spAutoFit/>
            </a:bodyPr>
            <a:lstStyle/>
            <a:p>
              <a:pPr algn="l"/>
              <a:r>
                <a:rPr lang="zh-CN" sz="1350" dirty="0">
                  <a:solidFill>
                    <a:srgbClr val="0F0F0F"/>
                  </a:solidFill>
                  <a:latin typeface="Inter"/>
                  <a:ea typeface="Microsoft YaHei"/>
                  <a:cs typeface="Inter"/>
                </a:rPr>
                <a:t>1 revision round</a:t>
              </a:r>
            </a:p>
          </p:txBody>
        </p:sp>
      </p:grpSp>
      <p:sp>
        <p:nvSpPr>
          <p:cNvPr id="32" name="Freeform 32"/>
          <p:cNvSpPr/>
          <p:nvPr/>
        </p:nvSpPr>
        <p:spPr>
          <a:xfrm>
            <a:off x="8058150" y="2343150"/>
            <a:ext cx="3371850" cy="3181350"/>
          </a:xfrm>
          <a:custGeom>
            <a:avLst/>
            <a:gdLst/>
            <a:ahLst/>
            <a:cxnLst/>
            <a:rect l="l" t="t" r="r" b="b"/>
            <a:pathLst>
              <a:path w="3371850" h="3181350">
                <a:moveTo>
                  <a:pt x="152400" y="0"/>
                </a:moveTo>
                <a:lnTo>
                  <a:pt x="3219450" y="0"/>
                </a:lnTo>
                <a:cubicBezTo>
                  <a:pt x="3303618" y="0"/>
                  <a:pt x="3371850" y="68232"/>
                  <a:pt x="3371850" y="152400"/>
                </a:cubicBezTo>
                <a:lnTo>
                  <a:pt x="3371850" y="3028950"/>
                </a:lnTo>
                <a:cubicBezTo>
                  <a:pt x="3371850" y="3113118"/>
                  <a:pt x="3303618" y="3181350"/>
                  <a:pt x="3219450" y="3181350"/>
                </a:cubicBezTo>
                <a:lnTo>
                  <a:pt x="152400" y="3181350"/>
                </a:lnTo>
                <a:cubicBezTo>
                  <a:pt x="68232" y="3181350"/>
                  <a:pt x="0" y="3113118"/>
                  <a:pt x="0" y="3028950"/>
                </a:cubicBezTo>
                <a:lnTo>
                  <a:pt x="0" y="152400"/>
                </a:lnTo>
                <a:cubicBezTo>
                  <a:pt x="0" y="68232"/>
                  <a:pt x="68232" y="0"/>
                  <a:pt x="152400" y="0"/>
                </a:cubicBezTo>
                <a:close/>
              </a:path>
            </a:pathLst>
          </a:custGeom>
          <a:solidFill>
            <a:srgbClr val="F3F1EA"/>
          </a:solidFill>
          <a:ln w="9525">
            <a:solidFill>
              <a:srgbClr val="E8E4DC"/>
            </a:solidFill>
          </a:ln>
        </p:spPr>
      </p:sp>
      <p:sp>
        <p:nvSpPr>
          <p:cNvPr id="33" name="TextBox 33"/>
          <p:cNvSpPr txBox="1"/>
          <p:nvPr/>
        </p:nvSpPr>
        <p:spPr>
          <a:xfrm>
            <a:off x="8340090" y="2720340"/>
            <a:ext cx="814416" cy="365760"/>
          </a:xfrm>
          <a:prstGeom prst="rect">
            <a:avLst/>
          </a:prstGeom>
          <a:noFill/>
          <a:ln>
            <a:noFill/>
          </a:ln>
        </p:spPr>
        <p:txBody>
          <a:bodyPr wrap="none" lIns="0" tIns="0" rIns="0" bIns="0" anchor="t" anchorCtr="0">
            <a:spAutoFit/>
          </a:bodyPr>
          <a:lstStyle/>
          <a:p>
            <a:pPr algn="l"/>
            <a:r>
              <a:rPr lang="zh-CN" sz="1800" b="1" dirty="0">
                <a:solidFill>
                  <a:srgbClr val="0F0F0F"/>
                </a:solidFill>
                <a:latin typeface="Space Grotesk"/>
                <a:ea typeface="Microsoft YaHei"/>
                <a:cs typeface="Space Grotesk"/>
              </a:rPr>
              <a:t>Studio</a:t>
            </a:r>
          </a:p>
        </p:txBody>
      </p:sp>
      <p:sp>
        <p:nvSpPr>
          <p:cNvPr id="34" name="TextBox 34"/>
          <p:cNvSpPr txBox="1"/>
          <p:nvPr/>
        </p:nvSpPr>
        <p:spPr>
          <a:xfrm>
            <a:off x="8307705" y="3130868"/>
            <a:ext cx="1115466" cy="883920"/>
          </a:xfrm>
          <a:prstGeom prst="rect">
            <a:avLst/>
          </a:prstGeom>
          <a:noFill/>
          <a:ln>
            <a:noFill/>
          </a:ln>
        </p:spPr>
        <p:txBody>
          <a:bodyPr wrap="none" lIns="0" tIns="0" rIns="0" bIns="0" anchor="t" anchorCtr="0">
            <a:spAutoFit/>
          </a:bodyPr>
          <a:lstStyle/>
          <a:p>
            <a:pPr algn="l"/>
            <a:r>
              <a:rPr lang="zh-CN" sz="4350" b="1" dirty="0">
                <a:solidFill>
                  <a:srgbClr val="0F0F0F"/>
                </a:solidFill>
                <a:latin typeface="Space Grotesk"/>
                <a:ea typeface="Microsoft YaHei"/>
                <a:cs typeface="Space Grotesk"/>
              </a:rPr>
              <a:t>$73</a:t>
            </a:r>
          </a:p>
        </p:txBody>
      </p:sp>
      <p:sp>
        <p:nvSpPr>
          <p:cNvPr id="35" name="TextBox 35"/>
          <p:cNvSpPr txBox="1"/>
          <p:nvPr/>
        </p:nvSpPr>
        <p:spPr>
          <a:xfrm>
            <a:off x="9565958" y="3462814"/>
            <a:ext cx="737973" cy="259080"/>
          </a:xfrm>
          <a:prstGeom prst="rect">
            <a:avLst/>
          </a:prstGeom>
          <a:noFill/>
          <a:ln>
            <a:noFill/>
          </a:ln>
        </p:spPr>
        <p:txBody>
          <a:bodyPr wrap="none" lIns="0" tIns="0" rIns="0" bIns="0" anchor="t" anchorCtr="0">
            <a:spAutoFit/>
          </a:bodyPr>
          <a:lstStyle/>
          <a:p>
            <a:pPr algn="l"/>
            <a:r>
              <a:rPr lang="zh-CN" sz="1275" dirty="0">
                <a:solidFill>
                  <a:srgbClr val="8E8A82"/>
                </a:solidFill>
                <a:latin typeface="Inter"/>
                <a:ea typeface="Microsoft YaHei"/>
                <a:cs typeface="Inter"/>
              </a:rPr>
              <a:t>per deck</a:t>
            </a:r>
          </a:p>
        </p:txBody>
      </p:sp>
      <p:sp>
        <p:nvSpPr>
          <p:cNvPr id="36" name="Line 36"/>
          <p:cNvSpPr/>
          <p:nvPr/>
        </p:nvSpPr>
        <p:spPr>
          <a:xfrm>
            <a:off x="8362950" y="3848100"/>
            <a:ext cx="2762250" cy="9525"/>
          </a:xfrm>
          <a:custGeom>
            <a:avLst/>
            <a:gdLst/>
            <a:ahLst/>
            <a:cxnLst/>
            <a:rect l="l" t="t" r="r" b="b"/>
            <a:pathLst>
              <a:path w="2762250" h="9525">
                <a:moveTo>
                  <a:pt x="0" y="0"/>
                </a:moveTo>
                <a:lnTo>
                  <a:pt x="2762250" y="0"/>
                </a:lnTo>
              </a:path>
            </a:pathLst>
          </a:custGeom>
          <a:noFill/>
          <a:ln w="9525">
            <a:solidFill>
              <a:srgbClr val="E8E4DC"/>
            </a:solidFill>
          </a:ln>
        </p:spPr>
      </p:sp>
      <p:grpSp>
        <p:nvGrpSpPr>
          <p:cNvPr id="43" name="Group 43"/>
          <p:cNvGrpSpPr/>
          <p:nvPr/>
        </p:nvGrpSpPr>
        <p:grpSpPr>
          <a:xfrm>
            <a:off x="8362950" y="4095750"/>
            <a:ext cx="2329196" cy="1090612"/>
            <a:chOff x="8362950" y="4095750"/>
            <a:chExt cx="2329196" cy="1090612"/>
          </a:xfrm>
        </p:grpSpPr>
        <p:sp>
          <p:nvSpPr>
            <p:cNvPr id="37" name="Freeform 37"/>
            <p:cNvSpPr/>
            <p:nvPr/>
          </p:nvSpPr>
          <p:spPr>
            <a:xfrm>
              <a:off x="8362950" y="4095750"/>
              <a:ext cx="209550" cy="209550"/>
            </a:xfrm>
            <a:custGeom>
              <a:avLst/>
              <a:gdLst/>
              <a:ahLst/>
              <a:cxnLst/>
              <a:rect l="l" t="t" r="r" b="b"/>
              <a:pathLst>
                <a:path w="209550" h="209550">
                  <a:moveTo>
                    <a:pt x="104775" y="209550"/>
                  </a:moveTo>
                  <a:cubicBezTo>
                    <a:pt x="162641" y="209550"/>
                    <a:pt x="209550" y="162641"/>
                    <a:pt x="209550" y="104775"/>
                  </a:cubicBezTo>
                  <a:cubicBezTo>
                    <a:pt x="209550" y="46909"/>
                    <a:pt x="162641" y="0"/>
                    <a:pt x="104775" y="0"/>
                  </a:cubicBezTo>
                  <a:cubicBezTo>
                    <a:pt x="46909" y="0"/>
                    <a:pt x="0" y="46909"/>
                    <a:pt x="0" y="104775"/>
                  </a:cubicBezTo>
                  <a:cubicBezTo>
                    <a:pt x="0" y="162641"/>
                    <a:pt x="46909" y="209550"/>
                    <a:pt x="104775" y="209550"/>
                  </a:cubicBezTo>
                  <a:close/>
                  <a:moveTo>
                    <a:pt x="166423" y="74745"/>
                  </a:moveTo>
                  <a:lnTo>
                    <a:pt x="147902" y="56223"/>
                  </a:lnTo>
                  <a:lnTo>
                    <a:pt x="85130" y="118995"/>
                  </a:lnTo>
                  <a:lnTo>
                    <a:pt x="61648" y="95514"/>
                  </a:lnTo>
                  <a:lnTo>
                    <a:pt x="43127" y="114036"/>
                  </a:lnTo>
                  <a:lnTo>
                    <a:pt x="85130" y="156039"/>
                  </a:lnTo>
                  <a:lnTo>
                    <a:pt x="166423" y="74745"/>
                  </a:lnTo>
                  <a:close/>
                </a:path>
              </a:pathLst>
            </a:custGeom>
            <a:solidFill>
              <a:srgbClr val="B8410C"/>
            </a:solidFill>
            <a:ln>
              <a:noFill/>
            </a:ln>
          </p:spPr>
        </p:sp>
        <p:sp>
          <p:nvSpPr>
            <p:cNvPr id="38" name="TextBox 38"/>
            <p:cNvSpPr txBox="1"/>
            <p:nvPr/>
          </p:nvSpPr>
          <p:spPr>
            <a:xfrm>
              <a:off x="8650605" y="4111942"/>
              <a:ext cx="1294448" cy="274320"/>
            </a:xfrm>
            <a:prstGeom prst="rect">
              <a:avLst/>
            </a:prstGeom>
            <a:noFill/>
            <a:ln>
              <a:noFill/>
            </a:ln>
          </p:spPr>
          <p:txBody>
            <a:bodyPr wrap="none" lIns="0" tIns="0" rIns="0" bIns="0" anchor="t" anchorCtr="0">
              <a:spAutoFit/>
            </a:bodyPr>
            <a:lstStyle/>
            <a:p>
              <a:pPr algn="l"/>
              <a:r>
                <a:rPr lang="zh-CN" sz="1350" dirty="0">
                  <a:solidFill>
                    <a:srgbClr val="0F0F0F"/>
                  </a:solidFill>
                  <a:latin typeface="Inter"/>
                  <a:ea typeface="Microsoft YaHei"/>
                  <a:cs typeface="Inter"/>
                </a:rPr>
                <a:t>Up to 25 slides</a:t>
              </a:r>
            </a:p>
          </p:txBody>
        </p:sp>
        <p:sp>
          <p:nvSpPr>
            <p:cNvPr id="39" name="Freeform 39"/>
            <p:cNvSpPr/>
            <p:nvPr/>
          </p:nvSpPr>
          <p:spPr>
            <a:xfrm>
              <a:off x="8362950" y="4495800"/>
              <a:ext cx="209550" cy="209550"/>
            </a:xfrm>
            <a:custGeom>
              <a:avLst/>
              <a:gdLst/>
              <a:ahLst/>
              <a:cxnLst/>
              <a:rect l="l" t="t" r="r" b="b"/>
              <a:pathLst>
                <a:path w="209550" h="209550">
                  <a:moveTo>
                    <a:pt x="104775" y="209550"/>
                  </a:moveTo>
                  <a:cubicBezTo>
                    <a:pt x="162641" y="209550"/>
                    <a:pt x="209550" y="162641"/>
                    <a:pt x="209550" y="104775"/>
                  </a:cubicBezTo>
                  <a:cubicBezTo>
                    <a:pt x="209550" y="46909"/>
                    <a:pt x="162641" y="0"/>
                    <a:pt x="104775" y="0"/>
                  </a:cubicBezTo>
                  <a:cubicBezTo>
                    <a:pt x="46909" y="0"/>
                    <a:pt x="0" y="46909"/>
                    <a:pt x="0" y="104775"/>
                  </a:cubicBezTo>
                  <a:cubicBezTo>
                    <a:pt x="0" y="162641"/>
                    <a:pt x="46909" y="209550"/>
                    <a:pt x="104775" y="209550"/>
                  </a:cubicBezTo>
                  <a:close/>
                  <a:moveTo>
                    <a:pt x="166423" y="74745"/>
                  </a:moveTo>
                  <a:lnTo>
                    <a:pt x="147902" y="56223"/>
                  </a:lnTo>
                  <a:lnTo>
                    <a:pt x="85130" y="118995"/>
                  </a:lnTo>
                  <a:lnTo>
                    <a:pt x="61648" y="95514"/>
                  </a:lnTo>
                  <a:lnTo>
                    <a:pt x="43127" y="114036"/>
                  </a:lnTo>
                  <a:lnTo>
                    <a:pt x="85130" y="156039"/>
                  </a:lnTo>
                  <a:lnTo>
                    <a:pt x="166423" y="74745"/>
                  </a:lnTo>
                  <a:close/>
                </a:path>
              </a:pathLst>
            </a:custGeom>
            <a:solidFill>
              <a:srgbClr val="B8410C"/>
            </a:solidFill>
            <a:ln>
              <a:noFill/>
            </a:ln>
          </p:spPr>
        </p:sp>
        <p:sp>
          <p:nvSpPr>
            <p:cNvPr id="40" name="TextBox 40"/>
            <p:cNvSpPr txBox="1"/>
            <p:nvPr/>
          </p:nvSpPr>
          <p:spPr>
            <a:xfrm>
              <a:off x="8650605" y="4511992"/>
              <a:ext cx="2041541" cy="274320"/>
            </a:xfrm>
            <a:prstGeom prst="rect">
              <a:avLst/>
            </a:prstGeom>
            <a:noFill/>
            <a:ln>
              <a:noFill/>
            </a:ln>
          </p:spPr>
          <p:txBody>
            <a:bodyPr wrap="none" lIns="0" tIns="0" rIns="0" bIns="0" anchor="t" anchorCtr="0">
              <a:spAutoFit/>
            </a:bodyPr>
            <a:lstStyle/>
            <a:p>
              <a:pPr algn="l"/>
              <a:r>
                <a:rPr lang="zh-CN" sz="1350" dirty="0">
                  <a:solidFill>
                    <a:srgbClr val="0F0F0F"/>
                  </a:solidFill>
                  <a:latin typeface="Inter"/>
                  <a:ea typeface="Microsoft YaHei"/>
                  <a:cs typeface="Inter"/>
                </a:rPr>
                <a:t>Everything in Pro, plus</a:t>
              </a:r>
            </a:p>
          </p:txBody>
        </p:sp>
        <p:sp>
          <p:nvSpPr>
            <p:cNvPr id="41" name="Freeform 41"/>
            <p:cNvSpPr/>
            <p:nvPr/>
          </p:nvSpPr>
          <p:spPr>
            <a:xfrm>
              <a:off x="8362950" y="4895850"/>
              <a:ext cx="209550" cy="209550"/>
            </a:xfrm>
            <a:custGeom>
              <a:avLst/>
              <a:gdLst/>
              <a:ahLst/>
              <a:cxnLst/>
              <a:rect l="l" t="t" r="r" b="b"/>
              <a:pathLst>
                <a:path w="209550" h="209550">
                  <a:moveTo>
                    <a:pt x="104775" y="209550"/>
                  </a:moveTo>
                  <a:cubicBezTo>
                    <a:pt x="162641" y="209550"/>
                    <a:pt x="209550" y="162641"/>
                    <a:pt x="209550" y="104775"/>
                  </a:cubicBezTo>
                  <a:cubicBezTo>
                    <a:pt x="209550" y="46909"/>
                    <a:pt x="162641" y="0"/>
                    <a:pt x="104775" y="0"/>
                  </a:cubicBezTo>
                  <a:cubicBezTo>
                    <a:pt x="46909" y="0"/>
                    <a:pt x="0" y="46909"/>
                    <a:pt x="0" y="104775"/>
                  </a:cubicBezTo>
                  <a:cubicBezTo>
                    <a:pt x="0" y="162641"/>
                    <a:pt x="46909" y="209550"/>
                    <a:pt x="104775" y="209550"/>
                  </a:cubicBezTo>
                  <a:close/>
                  <a:moveTo>
                    <a:pt x="166423" y="74745"/>
                  </a:moveTo>
                  <a:lnTo>
                    <a:pt x="147902" y="56223"/>
                  </a:lnTo>
                  <a:lnTo>
                    <a:pt x="85130" y="118995"/>
                  </a:lnTo>
                  <a:lnTo>
                    <a:pt x="61648" y="95514"/>
                  </a:lnTo>
                  <a:lnTo>
                    <a:pt x="43127" y="114036"/>
                  </a:lnTo>
                  <a:lnTo>
                    <a:pt x="85130" y="156039"/>
                  </a:lnTo>
                  <a:lnTo>
                    <a:pt x="166423" y="74745"/>
                  </a:lnTo>
                  <a:close/>
                </a:path>
              </a:pathLst>
            </a:custGeom>
            <a:solidFill>
              <a:srgbClr val="B8410C"/>
            </a:solidFill>
            <a:ln>
              <a:noFill/>
            </a:ln>
          </p:spPr>
        </p:sp>
        <p:sp>
          <p:nvSpPr>
            <p:cNvPr id="42" name="TextBox 42"/>
            <p:cNvSpPr txBox="1"/>
            <p:nvPr/>
          </p:nvSpPr>
          <p:spPr>
            <a:xfrm>
              <a:off x="8650605" y="4912042"/>
              <a:ext cx="1996535" cy="274320"/>
            </a:xfrm>
            <a:prstGeom prst="rect">
              <a:avLst/>
            </a:prstGeom>
            <a:noFill/>
            <a:ln>
              <a:noFill/>
            </a:ln>
          </p:spPr>
          <p:txBody>
            <a:bodyPr wrap="none" lIns="0" tIns="0" rIns="0" bIns="0" anchor="t" anchorCtr="0">
              <a:spAutoFit/>
            </a:bodyPr>
            <a:lstStyle/>
            <a:p>
              <a:pPr algn="l"/>
              <a:r>
                <a:rPr lang="zh-CN" sz="1350" dirty="0">
                  <a:solidFill>
                    <a:srgbClr val="0F0F0F"/>
                  </a:solidFill>
                  <a:latin typeface="Inter"/>
                  <a:ea typeface="Microsoft YaHei"/>
                  <a:cs typeface="Inter"/>
                </a:rPr>
                <a:t>Brand kit · 3 revisions</a:t>
              </a:r>
            </a:p>
          </p:txBody>
        </p:sp>
      </p:grpSp>
      <p:sp>
        <p:nvSpPr>
          <p:cNvPr id="44" name="TextBox 44"/>
          <p:cNvSpPr txBox="1"/>
          <p:nvPr/>
        </p:nvSpPr>
        <p:spPr>
          <a:xfrm>
            <a:off x="3153489" y="5950268"/>
            <a:ext cx="5885021" cy="274320"/>
          </a:xfrm>
          <a:prstGeom prst="rect">
            <a:avLst/>
          </a:prstGeom>
          <a:noFill/>
          <a:ln>
            <a:noFill/>
          </a:ln>
        </p:spPr>
        <p:txBody>
          <a:bodyPr wrap="none" lIns="0" tIns="0" rIns="0" bIns="0" anchor="t" anchorCtr="0">
            <a:spAutoFit/>
          </a:bodyPr>
          <a:lstStyle/>
          <a:p>
            <a:pPr algn="ctr"/>
            <a:r>
              <a:rPr lang="zh-CN" sz="1350" dirty="0">
                <a:solidFill>
                  <a:srgbClr val="6B6660"/>
                </a:solidFill>
                <a:latin typeface="Inter"/>
                <a:ea typeface="Microsoft YaHei"/>
                <a:cs typeface="Inter"/>
              </a:rPr>
              <a:t>No subscription. Credits never expire. Multi-deck packs available.</a:t>
            </a:r>
          </a:p>
        </p:txBody>
      </p:sp>
      <p:sp>
        <p:nvSpPr>
          <p:cNvPr id="45" name="TextBox 45"/>
          <p:cNvSpPr txBox="1"/>
          <p:nvPr/>
        </p:nvSpPr>
        <p:spPr>
          <a:xfrm>
            <a:off x="749618" y="6466999"/>
            <a:ext cx="693699" cy="198120"/>
          </a:xfrm>
          <a:prstGeom prst="rect">
            <a:avLst/>
          </a:prstGeom>
          <a:noFill/>
          <a:ln>
            <a:noFill/>
          </a:ln>
        </p:spPr>
        <p:txBody>
          <a:bodyPr wrap="none" lIns="0" tIns="0" rIns="0" bIns="0" anchor="t" anchorCtr="0">
            <a:spAutoFit/>
          </a:bodyPr>
          <a:lstStyle/>
          <a:p>
            <a:pPr algn="l"/>
            <a:r>
              <a:rPr lang="zh-CN" sz="975" b="1" dirty="0">
                <a:solidFill>
                  <a:srgbClr val="8E8A82"/>
                </a:solidFill>
                <a:latin typeface="Space Grotesk"/>
                <a:ea typeface="Microsoft YaHei"/>
                <a:cs typeface="Space Grotesk"/>
              </a:rPr>
              <a:t>FrameBind</a:t>
            </a:r>
          </a:p>
        </p:txBody>
      </p:sp>
      <p:sp>
        <p:nvSpPr>
          <p:cNvPr id="46" name="TextBox 46"/>
          <p:cNvSpPr txBox="1"/>
          <p:nvPr/>
        </p:nvSpPr>
        <p:spPr>
          <a:xfrm>
            <a:off x="10982063" y="6466999"/>
            <a:ext cx="460319" cy="198120"/>
          </a:xfrm>
          <a:prstGeom prst="rect">
            <a:avLst/>
          </a:prstGeom>
          <a:noFill/>
          <a:ln>
            <a:noFill/>
          </a:ln>
        </p:spPr>
        <p:txBody>
          <a:bodyPr wrap="none" lIns="0" tIns="0" rIns="0" bIns="0" anchor="t" anchorCtr="0">
            <a:spAutoFit/>
          </a:bodyPr>
          <a:lstStyle/>
          <a:p>
            <a:pPr algn="r"/>
            <a:r>
              <a:rPr lang="zh-CN" sz="975" dirty="0">
                <a:solidFill>
                  <a:srgbClr val="8E8A82"/>
                </a:solidFill>
                <a:latin typeface="Inter"/>
                <a:ea typeface="Microsoft YaHei"/>
                <a:cs typeface="Inter"/>
              </a:rPr>
              <a:t>13 / 14</a:t>
            </a:r>
          </a:p>
        </p:txBody>
      </p:sp>
    </p:spTree>
  </p:cSld>
  <p:clrMapOvr>
    <a:masterClrMapping/>
  </p:clrMapOvr>
  <p:transition xmlns:p14="http://schemas.microsoft.com/office/powerpoint/2010/main" p14:dur="4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slide(fromBottom)">
                                      <p:cBhvr>
                                        <p:cTn id="7" dur="400"/>
                                        <p:tgtEl>
                                          <p:spTgt spid="17"/>
                                        </p:tgtEl>
                                      </p:cBhvr>
                                    </p:animEffect>
                                  </p:childTnLst>
                                </p:cTn>
                              </p:par>
                            </p:childTnLst>
                          </p:cTn>
                        </p:par>
                        <p:par>
                          <p:cTn id="8" fill="hold">
                            <p:stCondLst>
                              <p:cond delay="900"/>
                            </p:stCondLst>
                            <p:childTnLst>
                              <p:par>
                                <p:cTn id="9" presetID="23"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image">
                                      <p:cBhvr>
                                        <p:cTn id="11" dur="400"/>
                                        <p:tgtEl>
                                          <p:spTgt spid="31"/>
                                        </p:tgtEl>
                                      </p:cBhvr>
                                    </p:animEffect>
                                  </p:childTnLst>
                                </p:cTn>
                              </p:par>
                            </p:childTnLst>
                          </p:cTn>
                        </p:par>
                        <p:par>
                          <p:cTn id="12" fill="hold">
                            <p:stCondLst>
                              <p:cond delay="1800"/>
                            </p:stCondLst>
                            <p:childTnLst>
                              <p:par>
                                <p:cTn id="13" presetID="10" presetClass="entr" presetSubtype="0" fill="hold" nodeType="after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4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1" grpId="0"/>
      <p:bldP spid="4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AFAF7"/>
          </a:solidFill>
          <a:ln>
            <a:noFill/>
          </a:ln>
        </p:spPr>
      </p:sp>
      <p:sp>
        <p:nvSpPr>
          <p:cNvPr id="3" name="Rectangle 3"/>
          <p:cNvSpPr/>
          <p:nvPr/>
        </p:nvSpPr>
        <p:spPr>
          <a:xfrm>
            <a:off x="0" y="0"/>
            <a:ext cx="12192000" cy="6858000"/>
          </a:xfrm>
          <a:prstGeom prst="rect">
            <a:avLst/>
          </a:prstGeom>
          <a:gradFill>
            <a:gsLst>
              <a:gs pos="0">
                <a:srgbClr val="B8410C">
                  <a:alpha val="10000"/>
                </a:srgbClr>
              </a:gs>
              <a:gs pos="100000">
                <a:srgbClr val="B8410C">
                  <a:alpha val="0"/>
                </a:srgbClr>
              </a:gs>
            </a:gsLst>
            <a:path path="circle">
              <a:fillToRect l="50000" t="50000" r="50000" b="50000"/>
            </a:path>
          </a:gradFill>
          <a:ln>
            <a:noFill/>
          </a:ln>
        </p:spPr>
      </p:sp>
      <p:sp>
        <p:nvSpPr>
          <p:cNvPr id="4" name="Freeform 4"/>
          <p:cNvSpPr/>
          <p:nvPr/>
        </p:nvSpPr>
        <p:spPr>
          <a:xfrm>
            <a:off x="-666750" y="762000"/>
            <a:ext cx="2095500" cy="1314450"/>
          </a:xfrm>
          <a:custGeom>
            <a:avLst/>
            <a:gdLst/>
            <a:ahLst/>
            <a:cxnLst/>
            <a:rect l="l" t="t" r="r" b="b"/>
            <a:pathLst>
              <a:path w="2095500" h="1314450">
                <a:moveTo>
                  <a:pt x="152400" y="0"/>
                </a:moveTo>
                <a:lnTo>
                  <a:pt x="1943100" y="0"/>
                </a:lnTo>
                <a:cubicBezTo>
                  <a:pt x="2027268" y="0"/>
                  <a:pt x="2095500" y="68232"/>
                  <a:pt x="2095500" y="152400"/>
                </a:cubicBezTo>
                <a:lnTo>
                  <a:pt x="2095500" y="1162050"/>
                </a:lnTo>
                <a:cubicBezTo>
                  <a:pt x="2095500" y="1246218"/>
                  <a:pt x="2027268" y="1314450"/>
                  <a:pt x="1943100" y="1314450"/>
                </a:cubicBezTo>
                <a:lnTo>
                  <a:pt x="152400" y="1314450"/>
                </a:lnTo>
                <a:cubicBezTo>
                  <a:pt x="68232" y="1314450"/>
                  <a:pt x="0" y="1246218"/>
                  <a:pt x="0" y="1162050"/>
                </a:cubicBezTo>
                <a:lnTo>
                  <a:pt x="0" y="152400"/>
                </a:lnTo>
                <a:cubicBezTo>
                  <a:pt x="0" y="68232"/>
                  <a:pt x="68232" y="0"/>
                  <a:pt x="152400" y="0"/>
                </a:cubicBezTo>
                <a:close/>
              </a:path>
            </a:pathLst>
          </a:custGeom>
          <a:solidFill>
            <a:srgbClr val="F3F1EA">
              <a:alpha val="70000"/>
            </a:srgbClr>
          </a:solidFill>
          <a:ln>
            <a:noFill/>
          </a:ln>
        </p:spPr>
      </p:sp>
      <p:sp>
        <p:nvSpPr>
          <p:cNvPr id="5" name="Freeform 5"/>
          <p:cNvSpPr/>
          <p:nvPr/>
        </p:nvSpPr>
        <p:spPr>
          <a:xfrm>
            <a:off x="10382250" y="5143500"/>
            <a:ext cx="2286000" cy="1428750"/>
          </a:xfrm>
          <a:custGeom>
            <a:avLst/>
            <a:gdLst/>
            <a:ahLst/>
            <a:cxnLst/>
            <a:rect l="l" t="t" r="r" b="b"/>
            <a:pathLst>
              <a:path w="2286000" h="1428750">
                <a:moveTo>
                  <a:pt x="152400" y="0"/>
                </a:moveTo>
                <a:lnTo>
                  <a:pt x="2133600" y="0"/>
                </a:lnTo>
                <a:cubicBezTo>
                  <a:pt x="2217768" y="0"/>
                  <a:pt x="2286000" y="68232"/>
                  <a:pt x="2286000" y="152400"/>
                </a:cubicBezTo>
                <a:lnTo>
                  <a:pt x="2286000" y="1276350"/>
                </a:lnTo>
                <a:cubicBezTo>
                  <a:pt x="2286000" y="1360518"/>
                  <a:pt x="2217768" y="1428750"/>
                  <a:pt x="2133600" y="1428750"/>
                </a:cubicBezTo>
                <a:lnTo>
                  <a:pt x="152400" y="1428750"/>
                </a:lnTo>
                <a:cubicBezTo>
                  <a:pt x="68232" y="1428750"/>
                  <a:pt x="0" y="1360518"/>
                  <a:pt x="0" y="1276350"/>
                </a:cubicBezTo>
                <a:lnTo>
                  <a:pt x="0" y="152400"/>
                </a:lnTo>
                <a:cubicBezTo>
                  <a:pt x="0" y="68232"/>
                  <a:pt x="68232" y="0"/>
                  <a:pt x="152400" y="0"/>
                </a:cubicBezTo>
                <a:close/>
              </a:path>
            </a:pathLst>
          </a:custGeom>
          <a:solidFill>
            <a:srgbClr val="F3F1EA">
              <a:alpha val="70000"/>
            </a:srgbClr>
          </a:solidFill>
          <a:ln>
            <a:noFill/>
          </a:ln>
        </p:spPr>
      </p:sp>
      <p:sp>
        <p:nvSpPr>
          <p:cNvPr id="6" name="Freeform 6"/>
          <p:cNvSpPr/>
          <p:nvPr/>
        </p:nvSpPr>
        <p:spPr>
          <a:xfrm>
            <a:off x="10858500" y="4762500"/>
            <a:ext cx="1714500" cy="1428750"/>
          </a:xfrm>
          <a:custGeom>
            <a:avLst/>
            <a:gdLst/>
            <a:ahLst/>
            <a:cxnLst/>
            <a:rect l="l" t="t" r="r" b="b"/>
            <a:pathLst>
              <a:path w="1714500" h="1428750">
                <a:moveTo>
                  <a:pt x="152400" y="0"/>
                </a:moveTo>
                <a:lnTo>
                  <a:pt x="1562100" y="0"/>
                </a:lnTo>
                <a:cubicBezTo>
                  <a:pt x="1646268" y="0"/>
                  <a:pt x="1714500" y="68232"/>
                  <a:pt x="1714500" y="152400"/>
                </a:cubicBezTo>
                <a:lnTo>
                  <a:pt x="1714500" y="1276350"/>
                </a:lnTo>
                <a:cubicBezTo>
                  <a:pt x="1714500" y="1360518"/>
                  <a:pt x="1646268" y="1428750"/>
                  <a:pt x="1562100" y="1428750"/>
                </a:cubicBezTo>
                <a:lnTo>
                  <a:pt x="152400" y="1428750"/>
                </a:lnTo>
                <a:cubicBezTo>
                  <a:pt x="68232" y="1428750"/>
                  <a:pt x="0" y="1360518"/>
                  <a:pt x="0" y="1276350"/>
                </a:cubicBezTo>
                <a:lnTo>
                  <a:pt x="0" y="152400"/>
                </a:lnTo>
                <a:cubicBezTo>
                  <a:pt x="0" y="68232"/>
                  <a:pt x="68232" y="0"/>
                  <a:pt x="152400" y="0"/>
                </a:cubicBezTo>
                <a:close/>
              </a:path>
            </a:pathLst>
          </a:custGeom>
          <a:solidFill>
            <a:srgbClr val="F3F1EA">
              <a:alpha val="45000"/>
            </a:srgbClr>
          </a:solidFill>
          <a:ln>
            <a:noFill/>
          </a:ln>
        </p:spPr>
      </p:sp>
      <p:sp>
        <p:nvSpPr>
          <p:cNvPr id="7" name="TextBox 7"/>
          <p:cNvSpPr txBox="1"/>
          <p:nvPr/>
        </p:nvSpPr>
        <p:spPr>
          <a:xfrm>
            <a:off x="5669109" y="2023110"/>
            <a:ext cx="853783" cy="243840"/>
          </a:xfrm>
          <a:prstGeom prst="rect">
            <a:avLst/>
          </a:prstGeom>
          <a:noFill/>
          <a:ln>
            <a:noFill/>
          </a:ln>
        </p:spPr>
        <p:txBody>
          <a:bodyPr wrap="none" lIns="0" tIns="0" rIns="0" bIns="0" anchor="t" anchorCtr="0">
            <a:spAutoFit/>
          </a:bodyPr>
          <a:lstStyle/>
          <a:p>
            <a:pPr algn="ctr"/>
            <a:r>
              <a:rPr lang="zh-CN" sz="1200" b="1" dirty="0">
                <a:solidFill>
                  <a:srgbClr val="B8410C"/>
                </a:solidFill>
                <a:latin typeface="Inter"/>
                <a:ea typeface="Microsoft YaHei"/>
                <a:cs typeface="Inter"/>
              </a:rPr>
              <a:t>FRAMEBIND</a:t>
            </a:r>
          </a:p>
        </p:txBody>
      </p:sp>
      <p:sp>
        <p:nvSpPr>
          <p:cNvPr id="8" name="TextBox 8"/>
          <p:cNvSpPr txBox="1"/>
          <p:nvPr/>
        </p:nvSpPr>
        <p:spPr>
          <a:xfrm>
            <a:off x="3318680" y="2793682"/>
            <a:ext cx="5554639" cy="944880"/>
          </a:xfrm>
          <a:prstGeom prst="rect">
            <a:avLst/>
          </a:prstGeom>
          <a:noFill/>
          <a:ln>
            <a:noFill/>
          </a:ln>
        </p:spPr>
        <p:txBody>
          <a:bodyPr wrap="none" lIns="0" tIns="0" rIns="0" bIns="0" anchor="t" anchorCtr="0">
            <a:spAutoFit/>
          </a:bodyPr>
          <a:lstStyle/>
          <a:p>
            <a:pPr algn="ctr"/>
            <a:r>
              <a:rPr lang="zh-CN" sz="4650" b="1" dirty="0">
                <a:solidFill>
                  <a:srgbClr val="0F0F0F"/>
                </a:solidFill>
                <a:latin typeface="Space Grotesk"/>
                <a:ea typeface="Microsoft YaHei"/>
                <a:cs typeface="Space Grotesk"/>
              </a:rPr>
              <a:t>Your next deck is</a:t>
            </a:r>
          </a:p>
        </p:txBody>
      </p:sp>
      <p:sp>
        <p:nvSpPr>
          <p:cNvPr id="9" name="TextBox 9"/>
          <p:cNvSpPr txBox="1"/>
          <p:nvPr/>
        </p:nvSpPr>
        <p:spPr>
          <a:xfrm>
            <a:off x="3204741" y="3498532"/>
            <a:ext cx="5782518" cy="944880"/>
          </a:xfrm>
          <a:prstGeom prst="rect">
            <a:avLst/>
          </a:prstGeom>
          <a:noFill/>
          <a:ln>
            <a:noFill/>
          </a:ln>
        </p:spPr>
        <p:txBody>
          <a:bodyPr wrap="none" lIns="0" tIns="0" rIns="0" bIns="0" anchor="t" anchorCtr="0">
            <a:spAutoFit/>
          </a:bodyPr>
          <a:lstStyle/>
          <a:p>
            <a:pPr algn="ctr"/>
            <a:r>
              <a:rPr lang="zh-CN" sz="4650" b="1" dirty="0">
                <a:solidFill>
                  <a:srgbClr val="B8410C"/>
                </a:solidFill>
                <a:latin typeface="Space Grotesk"/>
                <a:ea typeface="Microsoft YaHei"/>
                <a:cs typeface="Space Grotesk"/>
              </a:rPr>
              <a:t>one prompt away.</a:t>
            </a:r>
          </a:p>
        </p:txBody>
      </p:sp>
      <p:sp>
        <p:nvSpPr>
          <p:cNvPr id="10" name="Freeform 10"/>
          <p:cNvSpPr/>
          <p:nvPr/>
        </p:nvSpPr>
        <p:spPr>
          <a:xfrm>
            <a:off x="4362450" y="4629150"/>
            <a:ext cx="3467100" cy="628650"/>
          </a:xfrm>
          <a:custGeom>
            <a:avLst/>
            <a:gdLst/>
            <a:ahLst/>
            <a:cxnLst/>
            <a:rect l="l" t="t" r="r" b="b"/>
            <a:pathLst>
              <a:path w="3467100" h="628650">
                <a:moveTo>
                  <a:pt x="314325" y="0"/>
                </a:moveTo>
                <a:lnTo>
                  <a:pt x="3152775" y="0"/>
                </a:lnTo>
                <a:cubicBezTo>
                  <a:pt x="3326372" y="0"/>
                  <a:pt x="3467100" y="140728"/>
                  <a:pt x="3467100" y="314325"/>
                </a:cubicBezTo>
                <a:lnTo>
                  <a:pt x="3467100" y="314325"/>
                </a:lnTo>
                <a:cubicBezTo>
                  <a:pt x="3467100" y="487922"/>
                  <a:pt x="3326372" y="628650"/>
                  <a:pt x="3152775" y="628650"/>
                </a:cubicBezTo>
                <a:lnTo>
                  <a:pt x="314325" y="628650"/>
                </a:lnTo>
                <a:cubicBezTo>
                  <a:pt x="140728" y="628650"/>
                  <a:pt x="0" y="487922"/>
                  <a:pt x="0" y="314325"/>
                </a:cubicBezTo>
                <a:lnTo>
                  <a:pt x="0" y="314325"/>
                </a:lnTo>
                <a:cubicBezTo>
                  <a:pt x="0" y="140728"/>
                  <a:pt x="140728" y="0"/>
                  <a:pt x="314325" y="0"/>
                </a:cubicBezTo>
                <a:close/>
              </a:path>
            </a:pathLst>
          </a:custGeom>
          <a:solidFill>
            <a:srgbClr val="B8410C"/>
          </a:solidFill>
          <a:ln>
            <a:noFill/>
          </a:ln>
          <a:effectLst>
            <a:outerShdw blurRad="228600" dist="76200" dir="5400000" algn="ctr" rotWithShape="0">
              <a:srgbClr val="0F0F0F">
                <a:alpha val="9000"/>
              </a:srgbClr>
            </a:outerShdw>
          </a:effectLst>
        </p:spPr>
      </p:sp>
      <p:sp>
        <p:nvSpPr>
          <p:cNvPr id="11" name="TextBox 11"/>
          <p:cNvSpPr txBox="1"/>
          <p:nvPr/>
        </p:nvSpPr>
        <p:spPr>
          <a:xfrm>
            <a:off x="4551436" y="4833461"/>
            <a:ext cx="2555729" cy="350520"/>
          </a:xfrm>
          <a:prstGeom prst="rect">
            <a:avLst/>
          </a:prstGeom>
          <a:noFill/>
          <a:ln>
            <a:noFill/>
          </a:ln>
        </p:spPr>
        <p:txBody>
          <a:bodyPr wrap="none" lIns="0" tIns="0" rIns="0" bIns="0" anchor="t" anchorCtr="0">
            <a:spAutoFit/>
          </a:bodyPr>
          <a:lstStyle/>
          <a:p>
            <a:pPr algn="ctr"/>
            <a:r>
              <a:rPr lang="zh-CN" sz="1725" b="1" dirty="0">
                <a:solidFill>
                  <a:srgbClr val="FFFFFF"/>
                </a:solidFill>
                <a:latin typeface="Space Grotesk"/>
                <a:ea typeface="Microsoft YaHei"/>
                <a:cs typeface="Space Grotesk"/>
              </a:rPr>
              <a:t>Start with FrameBind</a:t>
            </a:r>
          </a:p>
        </p:txBody>
      </p:sp>
      <p:sp>
        <p:nvSpPr>
          <p:cNvPr id="12" name="Freeform 12"/>
          <p:cNvSpPr/>
          <p:nvPr/>
        </p:nvSpPr>
        <p:spPr>
          <a:xfrm>
            <a:off x="7353300" y="4826794"/>
            <a:ext cx="285750" cy="214312"/>
          </a:xfrm>
          <a:custGeom>
            <a:avLst/>
            <a:gdLst/>
            <a:ahLst/>
            <a:cxnLst/>
            <a:rect l="l" t="t" r="r" b="b"/>
            <a:pathLst>
              <a:path w="285750" h="214312">
                <a:moveTo>
                  <a:pt x="142875" y="71438"/>
                </a:moveTo>
                <a:lnTo>
                  <a:pt x="142875" y="0"/>
                </a:lnTo>
                <a:lnTo>
                  <a:pt x="178594" y="0"/>
                </a:lnTo>
                <a:lnTo>
                  <a:pt x="285750" y="107156"/>
                </a:lnTo>
                <a:lnTo>
                  <a:pt x="178594" y="214312"/>
                </a:lnTo>
                <a:lnTo>
                  <a:pt x="142875" y="214312"/>
                </a:lnTo>
                <a:lnTo>
                  <a:pt x="142875" y="142875"/>
                </a:lnTo>
                <a:lnTo>
                  <a:pt x="0" y="142875"/>
                </a:lnTo>
                <a:lnTo>
                  <a:pt x="0" y="71438"/>
                </a:lnTo>
                <a:lnTo>
                  <a:pt x="142875" y="71438"/>
                </a:lnTo>
                <a:close/>
              </a:path>
            </a:pathLst>
          </a:custGeom>
          <a:solidFill>
            <a:srgbClr val="FFFFFF"/>
          </a:solidFill>
          <a:ln>
            <a:noFill/>
          </a:ln>
        </p:spPr>
      </p:sp>
      <p:sp>
        <p:nvSpPr>
          <p:cNvPr id="13" name="TextBox 13"/>
          <p:cNvSpPr txBox="1"/>
          <p:nvPr/>
        </p:nvSpPr>
        <p:spPr>
          <a:xfrm>
            <a:off x="3648551" y="5626418"/>
            <a:ext cx="4894897" cy="274320"/>
          </a:xfrm>
          <a:prstGeom prst="rect">
            <a:avLst/>
          </a:prstGeom>
          <a:noFill/>
          <a:ln>
            <a:noFill/>
          </a:ln>
        </p:spPr>
        <p:txBody>
          <a:bodyPr wrap="none" lIns="0" tIns="0" rIns="0" bIns="0" anchor="t" anchorCtr="0">
            <a:spAutoFit/>
          </a:bodyPr>
          <a:lstStyle/>
          <a:p>
            <a:pPr algn="ctr"/>
            <a:r>
              <a:rPr lang="zh-CN" sz="1350" dirty="0">
                <a:solidFill>
                  <a:srgbClr val="6B6660"/>
                </a:solidFill>
                <a:latin typeface="Inter"/>
                <a:ea typeface="Microsoft YaHei"/>
                <a:cs typeface="Inter"/>
              </a:rPr>
              <a:t>$23 a deck · no subscription · editable .pptx in minutes</a:t>
            </a:r>
          </a:p>
        </p:txBody>
      </p:sp>
      <p:sp>
        <p:nvSpPr>
          <p:cNvPr id="14" name="TextBox 14"/>
          <p:cNvSpPr txBox="1"/>
          <p:nvPr/>
        </p:nvSpPr>
        <p:spPr>
          <a:xfrm>
            <a:off x="749618" y="6466999"/>
            <a:ext cx="693699" cy="198120"/>
          </a:xfrm>
          <a:prstGeom prst="rect">
            <a:avLst/>
          </a:prstGeom>
          <a:noFill/>
          <a:ln>
            <a:noFill/>
          </a:ln>
        </p:spPr>
        <p:txBody>
          <a:bodyPr wrap="none" lIns="0" tIns="0" rIns="0" bIns="0" anchor="t" anchorCtr="0">
            <a:spAutoFit/>
          </a:bodyPr>
          <a:lstStyle/>
          <a:p>
            <a:pPr algn="l"/>
            <a:r>
              <a:rPr lang="zh-CN" sz="975" b="1" dirty="0">
                <a:solidFill>
                  <a:srgbClr val="8E8A82"/>
                </a:solidFill>
                <a:latin typeface="Space Grotesk"/>
                <a:ea typeface="Microsoft YaHei"/>
                <a:cs typeface="Space Grotesk"/>
              </a:rPr>
              <a:t>FrameBind</a:t>
            </a:r>
          </a:p>
        </p:txBody>
      </p:sp>
      <p:sp>
        <p:nvSpPr>
          <p:cNvPr id="15" name="TextBox 15"/>
          <p:cNvSpPr txBox="1"/>
          <p:nvPr/>
        </p:nvSpPr>
        <p:spPr>
          <a:xfrm>
            <a:off x="10982063" y="6466999"/>
            <a:ext cx="460319" cy="198120"/>
          </a:xfrm>
          <a:prstGeom prst="rect">
            <a:avLst/>
          </a:prstGeom>
          <a:noFill/>
          <a:ln>
            <a:noFill/>
          </a:ln>
        </p:spPr>
        <p:txBody>
          <a:bodyPr wrap="none" lIns="0" tIns="0" rIns="0" bIns="0" anchor="t" anchorCtr="0">
            <a:spAutoFit/>
          </a:bodyPr>
          <a:lstStyle/>
          <a:p>
            <a:pPr algn="r"/>
            <a:r>
              <a:rPr lang="zh-CN" sz="975" dirty="0">
                <a:solidFill>
                  <a:srgbClr val="8E8A82"/>
                </a:solidFill>
                <a:latin typeface="Inter"/>
                <a:ea typeface="Microsoft YaHei"/>
                <a:cs typeface="Inter"/>
              </a:rPr>
              <a:t>14 / 14</a:t>
            </a:r>
          </a:p>
        </p:txBody>
      </p:sp>
    </p:spTree>
  </p:cSld>
  <p:clrMapOvr>
    <a:masterClrMapping/>
  </p:clrMapOvr>
  <p:transition xmlns:p14="http://schemas.microsoft.com/office/powerpoint/2010/main" p14:dur="40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AFAF7"/>
          </a:solidFill>
          <a:ln>
            <a:noFill/>
          </a:ln>
        </p:spPr>
      </p:sp>
      <p:sp>
        <p:nvSpPr>
          <p:cNvPr id="3" name="TextBox 3"/>
          <p:cNvSpPr txBox="1"/>
          <p:nvPr/>
        </p:nvSpPr>
        <p:spPr>
          <a:xfrm>
            <a:off x="746760" y="861060"/>
            <a:ext cx="1072210" cy="243840"/>
          </a:xfrm>
          <a:prstGeom prst="rect">
            <a:avLst/>
          </a:prstGeom>
          <a:noFill/>
          <a:ln>
            <a:noFill/>
          </a:ln>
        </p:spPr>
        <p:txBody>
          <a:bodyPr wrap="none" lIns="0" tIns="0" rIns="0" bIns="0" anchor="t" anchorCtr="0">
            <a:spAutoFit/>
          </a:bodyPr>
          <a:lstStyle/>
          <a:p>
            <a:pPr algn="l"/>
            <a:r>
              <a:rPr lang="zh-CN" sz="1200" b="1" dirty="0">
                <a:solidFill>
                  <a:srgbClr val="B8410C"/>
                </a:solidFill>
                <a:latin typeface="Inter"/>
                <a:ea typeface="Microsoft YaHei"/>
                <a:cs typeface="Inter"/>
              </a:rPr>
              <a:t>THE PROBLEM</a:t>
            </a:r>
          </a:p>
        </p:txBody>
      </p:sp>
      <p:sp>
        <p:nvSpPr>
          <p:cNvPr id="4" name="TextBox 4"/>
          <p:cNvSpPr txBox="1"/>
          <p:nvPr/>
        </p:nvSpPr>
        <p:spPr>
          <a:xfrm>
            <a:off x="702945" y="1145858"/>
            <a:ext cx="6695837" cy="640080"/>
          </a:xfrm>
          <a:prstGeom prst="rect">
            <a:avLst/>
          </a:prstGeom>
          <a:noFill/>
          <a:ln>
            <a:noFill/>
          </a:ln>
        </p:spPr>
        <p:txBody>
          <a:bodyPr wrap="none" lIns="0" tIns="0" rIns="0" bIns="0" anchor="t" anchorCtr="0">
            <a:spAutoFit/>
          </a:bodyPr>
          <a:lstStyle/>
          <a:p>
            <a:pPr algn="l"/>
            <a:r>
              <a:rPr lang="zh-CN" sz="3150" b="1" dirty="0">
                <a:solidFill>
                  <a:srgbClr val="0F0F0F"/>
                </a:solidFill>
                <a:latin typeface="Space Grotesk"/>
                <a:ea typeface="Microsoft YaHei"/>
                <a:cs typeface="Space Grotesk"/>
              </a:rPr>
              <a:t>Making a deck today still hurts</a:t>
            </a:r>
          </a:p>
        </p:txBody>
      </p:sp>
      <p:sp>
        <p:nvSpPr>
          <p:cNvPr id="5" name="TextBox 5"/>
          <p:cNvSpPr txBox="1"/>
          <p:nvPr/>
        </p:nvSpPr>
        <p:spPr>
          <a:xfrm>
            <a:off x="741045" y="1669732"/>
            <a:ext cx="10669238" cy="335280"/>
          </a:xfrm>
          <a:prstGeom prst="rect">
            <a:avLst/>
          </a:prstGeom>
          <a:noFill/>
          <a:ln>
            <a:noFill/>
          </a:ln>
        </p:spPr>
        <p:txBody>
          <a:bodyPr wrap="none" lIns="0" tIns="0" rIns="0" bIns="0" anchor="t" anchorCtr="0">
            <a:spAutoFit/>
          </a:bodyPr>
          <a:lstStyle/>
          <a:p>
            <a:pPr algn="l"/>
            <a:r>
              <a:rPr lang="zh-CN" sz="1650" dirty="0">
                <a:solidFill>
                  <a:srgbClr val="6B6660"/>
                </a:solidFill>
                <a:latin typeface="Inter"/>
                <a:ea typeface="Microsoft YaHei"/>
                <a:cs typeface="Inter"/>
              </a:rPr>
              <a:t>Every route to a finished deck costs you something — your afternoon, your polish, or your budget.</a:t>
            </a:r>
          </a:p>
        </p:txBody>
      </p:sp>
      <p:sp>
        <p:nvSpPr>
          <p:cNvPr id="6" name="Freeform 6"/>
          <p:cNvSpPr/>
          <p:nvPr/>
        </p:nvSpPr>
        <p:spPr>
          <a:xfrm>
            <a:off x="762000" y="2247900"/>
            <a:ext cx="3371850" cy="3162300"/>
          </a:xfrm>
          <a:custGeom>
            <a:avLst/>
            <a:gdLst/>
            <a:ahLst/>
            <a:cxnLst/>
            <a:rect l="l" t="t" r="r" b="b"/>
            <a:pathLst>
              <a:path w="3371850" h="3162300">
                <a:moveTo>
                  <a:pt x="152400" y="0"/>
                </a:moveTo>
                <a:lnTo>
                  <a:pt x="3219450" y="0"/>
                </a:lnTo>
                <a:cubicBezTo>
                  <a:pt x="3303618" y="0"/>
                  <a:pt x="3371850" y="68232"/>
                  <a:pt x="3371850" y="152400"/>
                </a:cubicBezTo>
                <a:lnTo>
                  <a:pt x="3371850" y="3009900"/>
                </a:lnTo>
                <a:cubicBezTo>
                  <a:pt x="3371850" y="3094068"/>
                  <a:pt x="3303618" y="3162300"/>
                  <a:pt x="3219450" y="3162300"/>
                </a:cubicBezTo>
                <a:lnTo>
                  <a:pt x="152400" y="3162300"/>
                </a:lnTo>
                <a:cubicBezTo>
                  <a:pt x="68232" y="3162300"/>
                  <a:pt x="0" y="3094068"/>
                  <a:pt x="0" y="3009900"/>
                </a:cubicBezTo>
                <a:lnTo>
                  <a:pt x="0" y="152400"/>
                </a:lnTo>
                <a:cubicBezTo>
                  <a:pt x="0" y="68232"/>
                  <a:pt x="68232" y="0"/>
                  <a:pt x="152400" y="0"/>
                </a:cubicBezTo>
                <a:close/>
              </a:path>
            </a:pathLst>
          </a:custGeom>
          <a:solidFill>
            <a:srgbClr val="F3F1EA"/>
          </a:solidFill>
          <a:ln w="9525">
            <a:solidFill>
              <a:srgbClr val="E8E4DC"/>
            </a:solidFill>
          </a:ln>
          <a:effectLst>
            <a:outerShdw blurRad="190500" dist="57150" dir="5400000" algn="ctr" rotWithShape="0">
              <a:srgbClr val="0F0F0F">
                <a:alpha val="6000"/>
              </a:srgbClr>
            </a:outerShdw>
          </a:effectLst>
        </p:spPr>
      </p:sp>
      <p:sp>
        <p:nvSpPr>
          <p:cNvPr id="7" name="Freeform 7"/>
          <p:cNvSpPr/>
          <p:nvPr/>
        </p:nvSpPr>
        <p:spPr>
          <a:xfrm>
            <a:off x="1066800" y="2590800"/>
            <a:ext cx="438150" cy="438150"/>
          </a:xfrm>
          <a:custGeom>
            <a:avLst/>
            <a:gdLst/>
            <a:ahLst/>
            <a:cxnLst/>
            <a:rect l="l" t="t" r="r" b="b"/>
            <a:pathLst>
              <a:path w="438150" h="438150">
                <a:moveTo>
                  <a:pt x="219075" y="438150"/>
                </a:moveTo>
                <a:cubicBezTo>
                  <a:pt x="340067" y="438150"/>
                  <a:pt x="438150" y="340067"/>
                  <a:pt x="438150" y="219075"/>
                </a:cubicBezTo>
                <a:cubicBezTo>
                  <a:pt x="438150" y="98083"/>
                  <a:pt x="340067" y="0"/>
                  <a:pt x="219075" y="0"/>
                </a:cubicBezTo>
                <a:cubicBezTo>
                  <a:pt x="98083" y="0"/>
                  <a:pt x="0" y="98083"/>
                  <a:pt x="0" y="219075"/>
                </a:cubicBezTo>
                <a:cubicBezTo>
                  <a:pt x="0" y="340067"/>
                  <a:pt x="98083" y="438150"/>
                  <a:pt x="219075" y="438150"/>
                </a:cubicBezTo>
                <a:close/>
                <a:moveTo>
                  <a:pt x="191691" y="82153"/>
                </a:moveTo>
                <a:lnTo>
                  <a:pt x="191691" y="230418"/>
                </a:lnTo>
                <a:lnTo>
                  <a:pt x="281865" y="320592"/>
                </a:lnTo>
                <a:lnTo>
                  <a:pt x="320592" y="281865"/>
                </a:lnTo>
                <a:lnTo>
                  <a:pt x="246459" y="207732"/>
                </a:lnTo>
                <a:lnTo>
                  <a:pt x="246459" y="82153"/>
                </a:lnTo>
                <a:lnTo>
                  <a:pt x="191691" y="82153"/>
                </a:lnTo>
                <a:close/>
              </a:path>
            </a:pathLst>
          </a:custGeom>
          <a:solidFill>
            <a:srgbClr val="B8410C"/>
          </a:solidFill>
          <a:ln>
            <a:noFill/>
          </a:ln>
        </p:spPr>
      </p:sp>
      <p:sp>
        <p:nvSpPr>
          <p:cNvPr id="8" name="TextBox 8"/>
          <p:cNvSpPr txBox="1"/>
          <p:nvPr/>
        </p:nvSpPr>
        <p:spPr>
          <a:xfrm>
            <a:off x="1042988" y="3340894"/>
            <a:ext cx="2581067" cy="381000"/>
          </a:xfrm>
          <a:prstGeom prst="rect">
            <a:avLst/>
          </a:prstGeom>
          <a:noFill/>
          <a:ln>
            <a:noFill/>
          </a:ln>
        </p:spPr>
        <p:txBody>
          <a:bodyPr wrap="none" lIns="0" tIns="0" rIns="0" bIns="0" anchor="t" anchorCtr="0">
            <a:spAutoFit/>
          </a:bodyPr>
          <a:lstStyle/>
          <a:p>
            <a:pPr algn="l"/>
            <a:r>
              <a:rPr lang="zh-CN" sz="1875" b="1" dirty="0">
                <a:solidFill>
                  <a:srgbClr val="0F0F0F"/>
                </a:solidFill>
                <a:latin typeface="Space Grotesk"/>
                <a:ea typeface="Microsoft YaHei"/>
                <a:cs typeface="Space Grotesk"/>
              </a:rPr>
              <a:t>Hours in PowerPoint</a:t>
            </a:r>
          </a:p>
        </p:txBody>
      </p:sp>
      <p:sp>
        <p:nvSpPr>
          <p:cNvPr id="9" name="TextBox 9"/>
          <p:cNvSpPr txBox="1"/>
          <p:nvPr/>
        </p:nvSpPr>
        <p:spPr>
          <a:xfrm>
            <a:off x="1048702" y="3808571"/>
            <a:ext cx="2620518" cy="289560"/>
          </a:xfrm>
          <a:prstGeom prst="rect">
            <a:avLst/>
          </a:prstGeom>
          <a:noFill/>
          <a:ln>
            <a:noFill/>
          </a:ln>
        </p:spPr>
        <p:txBody>
          <a:bodyPr wrap="none" lIns="0" tIns="0" rIns="0" bIns="0" anchor="t" anchorCtr="0">
            <a:spAutoFit/>
          </a:bodyPr>
          <a:lstStyle/>
          <a:p>
            <a:pPr algn="l"/>
            <a:r>
              <a:rPr lang="zh-CN" sz="1425" dirty="0">
                <a:solidFill>
                  <a:srgbClr val="6B6660"/>
                </a:solidFill>
                <a:latin typeface="Inter"/>
                <a:ea typeface="Microsoft YaHei"/>
                <a:cs typeface="Inter"/>
              </a:rPr>
              <a:t>You start from a blank slide</a:t>
            </a:r>
          </a:p>
        </p:txBody>
      </p:sp>
      <p:sp>
        <p:nvSpPr>
          <p:cNvPr id="10" name="TextBox 10"/>
          <p:cNvSpPr txBox="1"/>
          <p:nvPr/>
        </p:nvSpPr>
        <p:spPr>
          <a:xfrm>
            <a:off x="1048702" y="4075271"/>
            <a:ext cx="2782038" cy="289560"/>
          </a:xfrm>
          <a:prstGeom prst="rect">
            <a:avLst/>
          </a:prstGeom>
          <a:noFill/>
          <a:ln>
            <a:noFill/>
          </a:ln>
        </p:spPr>
        <p:txBody>
          <a:bodyPr wrap="none" lIns="0" tIns="0" rIns="0" bIns="0" anchor="t" anchorCtr="0">
            <a:spAutoFit/>
          </a:bodyPr>
          <a:lstStyle/>
          <a:p>
            <a:pPr algn="l"/>
            <a:r>
              <a:rPr lang="zh-CN" sz="1425" dirty="0">
                <a:solidFill>
                  <a:srgbClr val="6B6660"/>
                </a:solidFill>
                <a:latin typeface="Inter"/>
                <a:ea typeface="Microsoft YaHei"/>
                <a:cs typeface="Inter"/>
              </a:rPr>
              <a:t>and lose an afternoon nudging</a:t>
            </a:r>
          </a:p>
        </p:txBody>
      </p:sp>
      <p:sp>
        <p:nvSpPr>
          <p:cNvPr id="11" name="TextBox 11"/>
          <p:cNvSpPr txBox="1"/>
          <p:nvPr/>
        </p:nvSpPr>
        <p:spPr>
          <a:xfrm>
            <a:off x="1048702" y="4341971"/>
            <a:ext cx="2573012" cy="289560"/>
          </a:xfrm>
          <a:prstGeom prst="rect">
            <a:avLst/>
          </a:prstGeom>
          <a:noFill/>
          <a:ln>
            <a:noFill/>
          </a:ln>
        </p:spPr>
        <p:txBody>
          <a:bodyPr wrap="none" lIns="0" tIns="0" rIns="0" bIns="0" anchor="t" anchorCtr="0">
            <a:spAutoFit/>
          </a:bodyPr>
          <a:lstStyle/>
          <a:p>
            <a:pPr algn="l"/>
            <a:r>
              <a:rPr lang="zh-CN" sz="1425" dirty="0">
                <a:solidFill>
                  <a:srgbClr val="6B6660"/>
                </a:solidFill>
                <a:latin typeface="Inter"/>
                <a:ea typeface="Microsoft YaHei"/>
                <a:cs typeface="Inter"/>
              </a:rPr>
              <a:t>boxes and re-aligning text.</a:t>
            </a:r>
          </a:p>
        </p:txBody>
      </p:sp>
      <p:sp>
        <p:nvSpPr>
          <p:cNvPr id="12" name="Freeform 12"/>
          <p:cNvSpPr/>
          <p:nvPr/>
        </p:nvSpPr>
        <p:spPr>
          <a:xfrm>
            <a:off x="4410075" y="2247900"/>
            <a:ext cx="3371850" cy="3162300"/>
          </a:xfrm>
          <a:custGeom>
            <a:avLst/>
            <a:gdLst/>
            <a:ahLst/>
            <a:cxnLst/>
            <a:rect l="l" t="t" r="r" b="b"/>
            <a:pathLst>
              <a:path w="3371850" h="3162300">
                <a:moveTo>
                  <a:pt x="152400" y="0"/>
                </a:moveTo>
                <a:lnTo>
                  <a:pt x="3219450" y="0"/>
                </a:lnTo>
                <a:cubicBezTo>
                  <a:pt x="3303618" y="0"/>
                  <a:pt x="3371850" y="68232"/>
                  <a:pt x="3371850" y="152400"/>
                </a:cubicBezTo>
                <a:lnTo>
                  <a:pt x="3371850" y="3009900"/>
                </a:lnTo>
                <a:cubicBezTo>
                  <a:pt x="3371850" y="3094068"/>
                  <a:pt x="3303618" y="3162300"/>
                  <a:pt x="3219450" y="3162300"/>
                </a:cubicBezTo>
                <a:lnTo>
                  <a:pt x="152400" y="3162300"/>
                </a:lnTo>
                <a:cubicBezTo>
                  <a:pt x="68232" y="3162300"/>
                  <a:pt x="0" y="3094068"/>
                  <a:pt x="0" y="3009900"/>
                </a:cubicBezTo>
                <a:lnTo>
                  <a:pt x="0" y="152400"/>
                </a:lnTo>
                <a:cubicBezTo>
                  <a:pt x="0" y="68232"/>
                  <a:pt x="68232" y="0"/>
                  <a:pt x="152400" y="0"/>
                </a:cubicBezTo>
                <a:close/>
              </a:path>
            </a:pathLst>
          </a:custGeom>
          <a:solidFill>
            <a:srgbClr val="F3F1EA"/>
          </a:solidFill>
          <a:ln w="9525">
            <a:solidFill>
              <a:srgbClr val="E8E4DC"/>
            </a:solidFill>
          </a:ln>
          <a:effectLst>
            <a:outerShdw blurRad="190500" dist="57150" dir="5400000" algn="ctr" rotWithShape="0">
              <a:srgbClr val="0F0F0F">
                <a:alpha val="6000"/>
              </a:srgbClr>
            </a:outerShdw>
          </a:effectLst>
        </p:spPr>
      </p:sp>
      <p:grpSp>
        <p:nvGrpSpPr>
          <p:cNvPr id="16" name="Group 16"/>
          <p:cNvGrpSpPr/>
          <p:nvPr/>
        </p:nvGrpSpPr>
        <p:grpSpPr>
          <a:xfrm>
            <a:off x="4742259" y="2590800"/>
            <a:ext cx="383381" cy="438150"/>
            <a:chOff x="4742259" y="2590800"/>
            <a:chExt cx="383381" cy="438150"/>
          </a:xfrm>
        </p:grpSpPr>
        <p:sp>
          <p:nvSpPr>
            <p:cNvPr id="13" name="Freeform 13"/>
            <p:cNvSpPr/>
            <p:nvPr/>
          </p:nvSpPr>
          <p:spPr>
            <a:xfrm>
              <a:off x="4742259" y="2590800"/>
              <a:ext cx="383381" cy="219075"/>
            </a:xfrm>
            <a:custGeom>
              <a:avLst/>
              <a:gdLst/>
              <a:ahLst/>
              <a:cxnLst/>
              <a:rect l="l" t="t" r="r" b="b"/>
              <a:pathLst>
                <a:path w="383381" h="219075">
                  <a:moveTo>
                    <a:pt x="0" y="136922"/>
                  </a:moveTo>
                  <a:lnTo>
                    <a:pt x="0" y="82153"/>
                  </a:lnTo>
                  <a:lnTo>
                    <a:pt x="191691" y="0"/>
                  </a:lnTo>
                  <a:lnTo>
                    <a:pt x="383381" y="82153"/>
                  </a:lnTo>
                  <a:lnTo>
                    <a:pt x="383381" y="136922"/>
                  </a:lnTo>
                  <a:lnTo>
                    <a:pt x="191691" y="219075"/>
                  </a:lnTo>
                  <a:lnTo>
                    <a:pt x="0" y="136922"/>
                  </a:lnTo>
                  <a:close/>
                </a:path>
              </a:pathLst>
            </a:custGeom>
            <a:solidFill>
              <a:srgbClr val="B8410C"/>
            </a:solidFill>
            <a:ln>
              <a:noFill/>
            </a:ln>
          </p:spPr>
        </p:sp>
        <p:sp>
          <p:nvSpPr>
            <p:cNvPr id="14" name="Freeform 14"/>
            <p:cNvSpPr/>
            <p:nvPr/>
          </p:nvSpPr>
          <p:spPr>
            <a:xfrm>
              <a:off x="4742259" y="2892028"/>
              <a:ext cx="383381" cy="136922"/>
            </a:xfrm>
            <a:custGeom>
              <a:avLst/>
              <a:gdLst/>
              <a:ahLst/>
              <a:cxnLst/>
              <a:rect l="l" t="t" r="r" b="b"/>
              <a:pathLst>
                <a:path w="383381" h="136922">
                  <a:moveTo>
                    <a:pt x="191691" y="136922"/>
                  </a:moveTo>
                  <a:lnTo>
                    <a:pt x="0" y="54769"/>
                  </a:lnTo>
                  <a:lnTo>
                    <a:pt x="0" y="0"/>
                  </a:lnTo>
                  <a:lnTo>
                    <a:pt x="191691" y="82153"/>
                  </a:lnTo>
                  <a:lnTo>
                    <a:pt x="383381" y="0"/>
                  </a:lnTo>
                  <a:lnTo>
                    <a:pt x="383381" y="54769"/>
                  </a:lnTo>
                  <a:lnTo>
                    <a:pt x="191691" y="136922"/>
                  </a:lnTo>
                  <a:close/>
                </a:path>
              </a:pathLst>
            </a:custGeom>
            <a:solidFill>
              <a:srgbClr val="B8410C"/>
            </a:solidFill>
            <a:ln>
              <a:noFill/>
            </a:ln>
          </p:spPr>
        </p:sp>
        <p:sp>
          <p:nvSpPr>
            <p:cNvPr id="15" name="Freeform 15"/>
            <p:cNvSpPr/>
            <p:nvPr/>
          </p:nvSpPr>
          <p:spPr>
            <a:xfrm>
              <a:off x="4742259" y="2782491"/>
              <a:ext cx="383381" cy="136922"/>
            </a:xfrm>
            <a:custGeom>
              <a:avLst/>
              <a:gdLst/>
              <a:ahLst/>
              <a:cxnLst/>
              <a:rect l="l" t="t" r="r" b="b"/>
              <a:pathLst>
                <a:path w="383381" h="136922">
                  <a:moveTo>
                    <a:pt x="0" y="54769"/>
                  </a:moveTo>
                  <a:lnTo>
                    <a:pt x="191691" y="136922"/>
                  </a:lnTo>
                  <a:lnTo>
                    <a:pt x="383381" y="54769"/>
                  </a:lnTo>
                  <a:lnTo>
                    <a:pt x="383381" y="0"/>
                  </a:lnTo>
                  <a:lnTo>
                    <a:pt x="191691" y="82153"/>
                  </a:lnTo>
                  <a:lnTo>
                    <a:pt x="0" y="0"/>
                  </a:lnTo>
                  <a:lnTo>
                    <a:pt x="0" y="54769"/>
                  </a:lnTo>
                  <a:close/>
                </a:path>
              </a:pathLst>
            </a:custGeom>
            <a:solidFill>
              <a:srgbClr val="B8410C"/>
            </a:solidFill>
            <a:ln>
              <a:noFill/>
            </a:ln>
          </p:spPr>
        </p:sp>
      </p:grpSp>
      <p:sp>
        <p:nvSpPr>
          <p:cNvPr id="17" name="TextBox 17"/>
          <p:cNvSpPr txBox="1"/>
          <p:nvPr/>
        </p:nvSpPr>
        <p:spPr>
          <a:xfrm>
            <a:off x="4691062" y="3340894"/>
            <a:ext cx="2357914" cy="381000"/>
          </a:xfrm>
          <a:prstGeom prst="rect">
            <a:avLst/>
          </a:prstGeom>
          <a:noFill/>
          <a:ln>
            <a:noFill/>
          </a:ln>
        </p:spPr>
        <p:txBody>
          <a:bodyPr wrap="none" lIns="0" tIns="0" rIns="0" bIns="0" anchor="t" anchorCtr="0">
            <a:spAutoFit/>
          </a:bodyPr>
          <a:lstStyle/>
          <a:p>
            <a:pPr algn="l"/>
            <a:r>
              <a:rPr lang="zh-CN" sz="1875" b="1" dirty="0">
                <a:solidFill>
                  <a:srgbClr val="0F0F0F"/>
                </a:solidFill>
                <a:latin typeface="Space Grotesk"/>
                <a:ea typeface="Microsoft YaHei"/>
                <a:cs typeface="Space Grotesk"/>
              </a:rPr>
              <a:t>Generic templates</a:t>
            </a:r>
          </a:p>
        </p:txBody>
      </p:sp>
      <p:sp>
        <p:nvSpPr>
          <p:cNvPr id="18" name="TextBox 18"/>
          <p:cNvSpPr txBox="1"/>
          <p:nvPr/>
        </p:nvSpPr>
        <p:spPr>
          <a:xfrm>
            <a:off x="4696778" y="3808571"/>
            <a:ext cx="2848546" cy="289560"/>
          </a:xfrm>
          <a:prstGeom prst="rect">
            <a:avLst/>
          </a:prstGeom>
          <a:noFill/>
          <a:ln>
            <a:noFill/>
          </a:ln>
        </p:spPr>
        <p:txBody>
          <a:bodyPr wrap="none" lIns="0" tIns="0" rIns="0" bIns="0" anchor="t" anchorCtr="0">
            <a:spAutoFit/>
          </a:bodyPr>
          <a:lstStyle/>
          <a:p>
            <a:pPr algn="l"/>
            <a:r>
              <a:rPr lang="zh-CN" sz="1425" dirty="0">
                <a:solidFill>
                  <a:srgbClr val="6B6660"/>
                </a:solidFill>
                <a:latin typeface="Inter"/>
                <a:ea typeface="Microsoft YaHei"/>
                <a:cs typeface="Inter"/>
              </a:rPr>
              <a:t>Off-the-shelf themes get you</a:t>
            </a:r>
          </a:p>
        </p:txBody>
      </p:sp>
      <p:sp>
        <p:nvSpPr>
          <p:cNvPr id="19" name="TextBox 19"/>
          <p:cNvSpPr txBox="1"/>
          <p:nvPr/>
        </p:nvSpPr>
        <p:spPr>
          <a:xfrm>
            <a:off x="4696778" y="4075271"/>
            <a:ext cx="2696527" cy="289560"/>
          </a:xfrm>
          <a:prstGeom prst="rect">
            <a:avLst/>
          </a:prstGeom>
          <a:noFill/>
          <a:ln>
            <a:noFill/>
          </a:ln>
        </p:spPr>
        <p:txBody>
          <a:bodyPr wrap="none" lIns="0" tIns="0" rIns="0" bIns="0" anchor="t" anchorCtr="0">
            <a:spAutoFit/>
          </a:bodyPr>
          <a:lstStyle/>
          <a:p>
            <a:pPr algn="l"/>
            <a:r>
              <a:rPr lang="zh-CN" sz="1425" dirty="0">
                <a:solidFill>
                  <a:srgbClr val="6B6660"/>
                </a:solidFill>
                <a:latin typeface="Inter"/>
                <a:ea typeface="Microsoft YaHei"/>
                <a:cs typeface="Inter"/>
              </a:rPr>
              <a:t>moving, then make your deck</a:t>
            </a:r>
          </a:p>
        </p:txBody>
      </p:sp>
      <p:sp>
        <p:nvSpPr>
          <p:cNvPr id="20" name="TextBox 20"/>
          <p:cNvSpPr txBox="1"/>
          <p:nvPr/>
        </p:nvSpPr>
        <p:spPr>
          <a:xfrm>
            <a:off x="4696778" y="4341971"/>
            <a:ext cx="2420993" cy="289560"/>
          </a:xfrm>
          <a:prstGeom prst="rect">
            <a:avLst/>
          </a:prstGeom>
          <a:noFill/>
          <a:ln>
            <a:noFill/>
          </a:ln>
        </p:spPr>
        <p:txBody>
          <a:bodyPr wrap="none" lIns="0" tIns="0" rIns="0" bIns="0" anchor="t" anchorCtr="0">
            <a:spAutoFit/>
          </a:bodyPr>
          <a:lstStyle/>
          <a:p>
            <a:pPr algn="l"/>
            <a:r>
              <a:rPr lang="zh-CN" sz="1425" dirty="0">
                <a:solidFill>
                  <a:srgbClr val="6B6660"/>
                </a:solidFill>
                <a:latin typeface="Inter"/>
                <a:ea typeface="Microsoft YaHei"/>
                <a:cs typeface="Inter"/>
              </a:rPr>
              <a:t>look like everyone else's.</a:t>
            </a:r>
          </a:p>
        </p:txBody>
      </p:sp>
      <p:sp>
        <p:nvSpPr>
          <p:cNvPr id="21" name="Freeform 21"/>
          <p:cNvSpPr/>
          <p:nvPr/>
        </p:nvSpPr>
        <p:spPr>
          <a:xfrm>
            <a:off x="8058150" y="2247900"/>
            <a:ext cx="3371850" cy="3162300"/>
          </a:xfrm>
          <a:custGeom>
            <a:avLst/>
            <a:gdLst/>
            <a:ahLst/>
            <a:cxnLst/>
            <a:rect l="l" t="t" r="r" b="b"/>
            <a:pathLst>
              <a:path w="3371850" h="3162300">
                <a:moveTo>
                  <a:pt x="152400" y="0"/>
                </a:moveTo>
                <a:lnTo>
                  <a:pt x="3219450" y="0"/>
                </a:lnTo>
                <a:cubicBezTo>
                  <a:pt x="3303618" y="0"/>
                  <a:pt x="3371850" y="68232"/>
                  <a:pt x="3371850" y="152400"/>
                </a:cubicBezTo>
                <a:lnTo>
                  <a:pt x="3371850" y="3009900"/>
                </a:lnTo>
                <a:cubicBezTo>
                  <a:pt x="3371850" y="3094068"/>
                  <a:pt x="3303618" y="3162300"/>
                  <a:pt x="3219450" y="3162300"/>
                </a:cubicBezTo>
                <a:lnTo>
                  <a:pt x="152400" y="3162300"/>
                </a:lnTo>
                <a:cubicBezTo>
                  <a:pt x="68232" y="3162300"/>
                  <a:pt x="0" y="3094068"/>
                  <a:pt x="0" y="3009900"/>
                </a:cubicBezTo>
                <a:lnTo>
                  <a:pt x="0" y="152400"/>
                </a:lnTo>
                <a:cubicBezTo>
                  <a:pt x="0" y="68232"/>
                  <a:pt x="68232" y="0"/>
                  <a:pt x="152400" y="0"/>
                </a:cubicBezTo>
                <a:close/>
              </a:path>
            </a:pathLst>
          </a:custGeom>
          <a:solidFill>
            <a:srgbClr val="F3F1EA"/>
          </a:solidFill>
          <a:ln w="9525">
            <a:solidFill>
              <a:srgbClr val="E8E4DC"/>
            </a:solidFill>
          </a:ln>
          <a:effectLst>
            <a:outerShdw blurRad="190500" dist="57150" dir="5400000" algn="ctr" rotWithShape="0">
              <a:srgbClr val="0F0F0F">
                <a:alpha val="6000"/>
              </a:srgbClr>
            </a:outerShdw>
          </a:effectLst>
        </p:spPr>
      </p:sp>
      <p:sp>
        <p:nvSpPr>
          <p:cNvPr id="22" name="Freeform 22"/>
          <p:cNvSpPr/>
          <p:nvPr/>
        </p:nvSpPr>
        <p:spPr>
          <a:xfrm>
            <a:off x="8417719" y="2590800"/>
            <a:ext cx="328612" cy="438150"/>
          </a:xfrm>
          <a:custGeom>
            <a:avLst/>
            <a:gdLst/>
            <a:ahLst/>
            <a:cxnLst/>
            <a:rect l="l" t="t" r="r" b="b"/>
            <a:pathLst>
              <a:path w="328612" h="438150">
                <a:moveTo>
                  <a:pt x="115454" y="410766"/>
                </a:moveTo>
                <a:lnTo>
                  <a:pt x="112411" y="438150"/>
                </a:lnTo>
                <a:lnTo>
                  <a:pt x="167517" y="438150"/>
                </a:lnTo>
                <a:lnTo>
                  <a:pt x="170560" y="410766"/>
                </a:lnTo>
                <a:lnTo>
                  <a:pt x="219157" y="410766"/>
                </a:lnTo>
                <a:cubicBezTo>
                  <a:pt x="279608" y="410766"/>
                  <a:pt x="328612" y="361761"/>
                  <a:pt x="328612" y="301310"/>
                </a:cubicBezTo>
                <a:cubicBezTo>
                  <a:pt x="328612" y="250009"/>
                  <a:pt x="292983" y="205591"/>
                  <a:pt x="242902" y="194462"/>
                </a:cubicBezTo>
                <a:lnTo>
                  <a:pt x="195758" y="183986"/>
                </a:lnTo>
                <a:lnTo>
                  <a:pt x="204030" y="109538"/>
                </a:lnTo>
                <a:lnTo>
                  <a:pt x="301228" y="109538"/>
                </a:lnTo>
                <a:lnTo>
                  <a:pt x="301228" y="27384"/>
                </a:lnTo>
                <a:lnTo>
                  <a:pt x="213158" y="27384"/>
                </a:lnTo>
                <a:lnTo>
                  <a:pt x="216201" y="0"/>
                </a:lnTo>
                <a:lnTo>
                  <a:pt x="161095" y="0"/>
                </a:lnTo>
                <a:lnTo>
                  <a:pt x="158052" y="27384"/>
                </a:lnTo>
                <a:lnTo>
                  <a:pt x="109455" y="27384"/>
                </a:lnTo>
                <a:cubicBezTo>
                  <a:pt x="49005" y="27384"/>
                  <a:pt x="0" y="76389"/>
                  <a:pt x="0" y="136839"/>
                </a:cubicBezTo>
                <a:cubicBezTo>
                  <a:pt x="0" y="188141"/>
                  <a:pt x="35631" y="232559"/>
                  <a:pt x="85711" y="243688"/>
                </a:cubicBezTo>
                <a:lnTo>
                  <a:pt x="132854" y="254164"/>
                </a:lnTo>
                <a:lnTo>
                  <a:pt x="124582" y="328612"/>
                </a:lnTo>
                <a:lnTo>
                  <a:pt x="27384" y="328612"/>
                </a:lnTo>
                <a:lnTo>
                  <a:pt x="27384" y="410766"/>
                </a:lnTo>
                <a:lnTo>
                  <a:pt x="115454" y="410766"/>
                </a:lnTo>
                <a:close/>
                <a:moveTo>
                  <a:pt x="179688" y="328612"/>
                </a:moveTo>
                <a:lnTo>
                  <a:pt x="219157" y="328612"/>
                </a:lnTo>
                <a:cubicBezTo>
                  <a:pt x="234235" y="328612"/>
                  <a:pt x="246459" y="316388"/>
                  <a:pt x="246459" y="301310"/>
                </a:cubicBezTo>
                <a:cubicBezTo>
                  <a:pt x="246459" y="288514"/>
                  <a:pt x="237570" y="277434"/>
                  <a:pt x="225080" y="274660"/>
                </a:cubicBezTo>
                <a:lnTo>
                  <a:pt x="186632" y="266115"/>
                </a:lnTo>
                <a:lnTo>
                  <a:pt x="179688" y="328612"/>
                </a:lnTo>
                <a:close/>
                <a:moveTo>
                  <a:pt x="141980" y="172035"/>
                </a:moveTo>
                <a:lnTo>
                  <a:pt x="148924" y="109538"/>
                </a:lnTo>
                <a:lnTo>
                  <a:pt x="109455" y="109538"/>
                </a:lnTo>
                <a:cubicBezTo>
                  <a:pt x="94377" y="109538"/>
                  <a:pt x="82153" y="121761"/>
                  <a:pt x="82153" y="136839"/>
                </a:cubicBezTo>
                <a:cubicBezTo>
                  <a:pt x="82153" y="149636"/>
                  <a:pt x="91041" y="160715"/>
                  <a:pt x="103532" y="163491"/>
                </a:cubicBezTo>
                <a:lnTo>
                  <a:pt x="141980" y="172035"/>
                </a:lnTo>
                <a:close/>
              </a:path>
            </a:pathLst>
          </a:custGeom>
          <a:solidFill>
            <a:srgbClr val="B8410C"/>
          </a:solidFill>
          <a:ln>
            <a:noFill/>
          </a:ln>
        </p:spPr>
      </p:sp>
      <p:sp>
        <p:nvSpPr>
          <p:cNvPr id="23" name="TextBox 23"/>
          <p:cNvSpPr txBox="1"/>
          <p:nvPr/>
        </p:nvSpPr>
        <p:spPr>
          <a:xfrm>
            <a:off x="8339138" y="3340894"/>
            <a:ext cx="2594193" cy="381000"/>
          </a:xfrm>
          <a:prstGeom prst="rect">
            <a:avLst/>
          </a:prstGeom>
          <a:noFill/>
          <a:ln>
            <a:noFill/>
          </a:ln>
        </p:spPr>
        <p:txBody>
          <a:bodyPr wrap="none" lIns="0" tIns="0" rIns="0" bIns="0" anchor="t" anchorCtr="0">
            <a:spAutoFit/>
          </a:bodyPr>
          <a:lstStyle/>
          <a:p>
            <a:pPr algn="l"/>
            <a:r>
              <a:rPr lang="zh-CN" sz="1875" b="1" dirty="0">
                <a:solidFill>
                  <a:srgbClr val="0F0F0F"/>
                </a:solidFill>
                <a:latin typeface="Space Grotesk"/>
                <a:ea typeface="Microsoft YaHei"/>
                <a:cs typeface="Space Grotesk"/>
              </a:rPr>
              <a:t>Expensive designers</a:t>
            </a:r>
          </a:p>
        </p:txBody>
      </p:sp>
      <p:sp>
        <p:nvSpPr>
          <p:cNvPr id="24" name="TextBox 24"/>
          <p:cNvSpPr txBox="1"/>
          <p:nvPr/>
        </p:nvSpPr>
        <p:spPr>
          <a:xfrm>
            <a:off x="8344852" y="3808571"/>
            <a:ext cx="2734532" cy="289560"/>
          </a:xfrm>
          <a:prstGeom prst="rect">
            <a:avLst/>
          </a:prstGeom>
          <a:noFill/>
          <a:ln>
            <a:noFill/>
          </a:ln>
        </p:spPr>
        <p:txBody>
          <a:bodyPr wrap="none" lIns="0" tIns="0" rIns="0" bIns="0" anchor="t" anchorCtr="0">
            <a:spAutoFit/>
          </a:bodyPr>
          <a:lstStyle/>
          <a:p>
            <a:pPr algn="l"/>
            <a:r>
              <a:rPr lang="zh-CN" sz="1425" dirty="0">
                <a:solidFill>
                  <a:srgbClr val="6B6660"/>
                </a:solidFill>
                <a:latin typeface="Inter"/>
                <a:ea typeface="Microsoft YaHei"/>
                <a:cs typeface="Inter"/>
              </a:rPr>
              <a:t>A pro looks great — but costs</a:t>
            </a:r>
          </a:p>
        </p:txBody>
      </p:sp>
      <p:sp>
        <p:nvSpPr>
          <p:cNvPr id="25" name="TextBox 25"/>
          <p:cNvSpPr txBox="1"/>
          <p:nvPr/>
        </p:nvSpPr>
        <p:spPr>
          <a:xfrm>
            <a:off x="8344852" y="4075271"/>
            <a:ext cx="2715530" cy="289560"/>
          </a:xfrm>
          <a:prstGeom prst="rect">
            <a:avLst/>
          </a:prstGeom>
          <a:noFill/>
          <a:ln>
            <a:noFill/>
          </a:ln>
        </p:spPr>
        <p:txBody>
          <a:bodyPr wrap="none" lIns="0" tIns="0" rIns="0" bIns="0" anchor="t" anchorCtr="0">
            <a:spAutoFit/>
          </a:bodyPr>
          <a:lstStyle/>
          <a:p>
            <a:pPr algn="l"/>
            <a:r>
              <a:rPr lang="zh-CN" sz="1425" dirty="0">
                <a:solidFill>
                  <a:srgbClr val="6B6660"/>
                </a:solidFill>
                <a:latin typeface="Inter"/>
                <a:ea typeface="Microsoft YaHei"/>
                <a:cs typeface="Inter"/>
              </a:rPr>
              <a:t>real money and days of back-</a:t>
            </a:r>
          </a:p>
        </p:txBody>
      </p:sp>
      <p:sp>
        <p:nvSpPr>
          <p:cNvPr id="26" name="TextBox 26"/>
          <p:cNvSpPr txBox="1"/>
          <p:nvPr/>
        </p:nvSpPr>
        <p:spPr>
          <a:xfrm>
            <a:off x="8344852" y="4341971"/>
            <a:ext cx="2620518" cy="289560"/>
          </a:xfrm>
          <a:prstGeom prst="rect">
            <a:avLst/>
          </a:prstGeom>
          <a:noFill/>
          <a:ln>
            <a:noFill/>
          </a:ln>
        </p:spPr>
        <p:txBody>
          <a:bodyPr wrap="none" lIns="0" tIns="0" rIns="0" bIns="0" anchor="t" anchorCtr="0">
            <a:spAutoFit/>
          </a:bodyPr>
          <a:lstStyle/>
          <a:p>
            <a:pPr algn="l"/>
            <a:r>
              <a:rPr lang="zh-CN" sz="1425" dirty="0">
                <a:solidFill>
                  <a:srgbClr val="6B6660"/>
                </a:solidFill>
                <a:latin typeface="Inter"/>
                <a:ea typeface="Microsoft YaHei"/>
                <a:cs typeface="Inter"/>
              </a:rPr>
              <a:t>and-forth before slide one.</a:t>
            </a:r>
          </a:p>
        </p:txBody>
      </p:sp>
      <p:sp>
        <p:nvSpPr>
          <p:cNvPr id="27" name="TextBox 27"/>
          <p:cNvSpPr txBox="1"/>
          <p:nvPr/>
        </p:nvSpPr>
        <p:spPr>
          <a:xfrm>
            <a:off x="741045" y="5765482"/>
            <a:ext cx="2779602" cy="335280"/>
          </a:xfrm>
          <a:prstGeom prst="rect">
            <a:avLst/>
          </a:prstGeom>
          <a:noFill/>
          <a:ln>
            <a:noFill/>
          </a:ln>
        </p:spPr>
        <p:txBody>
          <a:bodyPr wrap="none" lIns="0" tIns="0" rIns="0" bIns="0" anchor="t" anchorCtr="0">
            <a:spAutoFit/>
          </a:bodyPr>
          <a:lstStyle/>
          <a:p>
            <a:pPr algn="l"/>
            <a:r>
              <a:rPr lang="zh-CN" sz="1650" b="1" dirty="0">
                <a:solidFill>
                  <a:srgbClr val="0F0F0F"/>
                </a:solidFill>
                <a:latin typeface="Space Grotesk"/>
                <a:ea typeface="Microsoft YaHei"/>
                <a:cs typeface="Space Grotesk"/>
              </a:rPr>
              <a:t xml:space="preserve">There's a fourth way. </a:t>
            </a:r>
            <a:r>
              <a:rPr lang="zh-CN" sz="1650" b="1" dirty="0">
                <a:solidFill>
                  <a:srgbClr val="B8410C"/>
                </a:solidFill>
                <a:latin typeface="Space Grotesk"/>
                <a:ea typeface="Microsoft YaHei"/>
                <a:cs typeface="Space Grotesk"/>
              </a:rPr>
              <a:t>→</a:t>
            </a:r>
          </a:p>
        </p:txBody>
      </p:sp>
      <p:sp>
        <p:nvSpPr>
          <p:cNvPr id="28" name="TextBox 28"/>
          <p:cNvSpPr txBox="1"/>
          <p:nvPr/>
        </p:nvSpPr>
        <p:spPr>
          <a:xfrm>
            <a:off x="749618" y="6447949"/>
            <a:ext cx="693699" cy="198120"/>
          </a:xfrm>
          <a:prstGeom prst="rect">
            <a:avLst/>
          </a:prstGeom>
          <a:noFill/>
          <a:ln>
            <a:noFill/>
          </a:ln>
        </p:spPr>
        <p:txBody>
          <a:bodyPr wrap="none" lIns="0" tIns="0" rIns="0" bIns="0" anchor="t" anchorCtr="0">
            <a:spAutoFit/>
          </a:bodyPr>
          <a:lstStyle/>
          <a:p>
            <a:pPr algn="l"/>
            <a:r>
              <a:rPr lang="zh-CN" sz="975" b="1" dirty="0">
                <a:solidFill>
                  <a:srgbClr val="8E8A82"/>
                </a:solidFill>
                <a:latin typeface="Space Grotesk"/>
                <a:ea typeface="Microsoft YaHei"/>
                <a:cs typeface="Space Grotesk"/>
              </a:rPr>
              <a:t>FrameBind</a:t>
            </a:r>
          </a:p>
        </p:txBody>
      </p:sp>
      <p:sp>
        <p:nvSpPr>
          <p:cNvPr id="29" name="TextBox 29"/>
          <p:cNvSpPr txBox="1"/>
          <p:nvPr/>
        </p:nvSpPr>
        <p:spPr>
          <a:xfrm>
            <a:off x="10982063" y="6447949"/>
            <a:ext cx="460319" cy="198120"/>
          </a:xfrm>
          <a:prstGeom prst="rect">
            <a:avLst/>
          </a:prstGeom>
          <a:noFill/>
          <a:ln>
            <a:noFill/>
          </a:ln>
        </p:spPr>
        <p:txBody>
          <a:bodyPr wrap="none" lIns="0" tIns="0" rIns="0" bIns="0" anchor="t" anchorCtr="0">
            <a:spAutoFit/>
          </a:bodyPr>
          <a:lstStyle/>
          <a:p>
            <a:pPr algn="r"/>
            <a:r>
              <a:rPr lang="zh-CN" sz="975" dirty="0">
                <a:solidFill>
                  <a:srgbClr val="8E8A82"/>
                </a:solidFill>
                <a:latin typeface="Inter"/>
                <a:ea typeface="Microsoft YaHei"/>
                <a:cs typeface="Inter"/>
              </a:rPr>
              <a:t>02 / 14</a:t>
            </a:r>
          </a:p>
        </p:txBody>
      </p:sp>
    </p:spTree>
  </p:cSld>
  <p:clrMapOvr>
    <a:masterClrMapping/>
  </p:clrMapOvr>
  <p:transition xmlns:p14="http://schemas.microsoft.com/office/powerpoint/2010/main" p14:dur="400">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AFAF7"/>
          </a:solidFill>
          <a:ln>
            <a:noFill/>
          </a:ln>
        </p:spPr>
      </p:sp>
      <p:sp>
        <p:nvSpPr>
          <p:cNvPr id="3" name="TextBox 3"/>
          <p:cNvSpPr txBox="1"/>
          <p:nvPr/>
        </p:nvSpPr>
        <p:spPr>
          <a:xfrm>
            <a:off x="746760" y="1889760"/>
            <a:ext cx="1307440" cy="243840"/>
          </a:xfrm>
          <a:prstGeom prst="rect">
            <a:avLst/>
          </a:prstGeom>
          <a:noFill/>
          <a:ln>
            <a:noFill/>
          </a:ln>
        </p:spPr>
        <p:txBody>
          <a:bodyPr wrap="none" lIns="0" tIns="0" rIns="0" bIns="0" anchor="t" anchorCtr="0">
            <a:spAutoFit/>
          </a:bodyPr>
          <a:lstStyle/>
          <a:p>
            <a:pPr algn="l"/>
            <a:r>
              <a:rPr lang="zh-CN" sz="1200" b="1" dirty="0">
                <a:solidFill>
                  <a:srgbClr val="B8410C"/>
                </a:solidFill>
                <a:latin typeface="Inter"/>
                <a:ea typeface="Microsoft YaHei"/>
                <a:cs typeface="Inter"/>
              </a:rPr>
              <a:t>MEET FRAMEBIND</a:t>
            </a:r>
          </a:p>
        </p:txBody>
      </p:sp>
      <p:sp>
        <p:nvSpPr>
          <p:cNvPr id="4" name="TextBox 4"/>
          <p:cNvSpPr txBox="1"/>
          <p:nvPr/>
        </p:nvSpPr>
        <p:spPr>
          <a:xfrm>
            <a:off x="693420" y="2265045"/>
            <a:ext cx="4249179" cy="792480"/>
          </a:xfrm>
          <a:prstGeom prst="rect">
            <a:avLst/>
          </a:prstGeom>
          <a:noFill/>
          <a:ln>
            <a:noFill/>
          </a:ln>
        </p:spPr>
        <p:txBody>
          <a:bodyPr wrap="none" lIns="0" tIns="0" rIns="0" bIns="0" anchor="t" anchorCtr="0">
            <a:spAutoFit/>
          </a:bodyPr>
          <a:lstStyle/>
          <a:p>
            <a:pPr algn="l"/>
            <a:r>
              <a:rPr lang="zh-CN" sz="3900" b="1" dirty="0">
                <a:solidFill>
                  <a:srgbClr val="0F0F0F"/>
                </a:solidFill>
                <a:latin typeface="Space Grotesk"/>
                <a:ea typeface="Microsoft YaHei"/>
                <a:cs typeface="Space Grotesk"/>
              </a:rPr>
              <a:t>Meet FrameBind</a:t>
            </a:r>
          </a:p>
        </p:txBody>
      </p:sp>
      <p:sp>
        <p:nvSpPr>
          <p:cNvPr id="5" name="TextBox 5"/>
          <p:cNvSpPr txBox="1"/>
          <p:nvPr/>
        </p:nvSpPr>
        <p:spPr>
          <a:xfrm>
            <a:off x="741045" y="3155632"/>
            <a:ext cx="4013406" cy="335280"/>
          </a:xfrm>
          <a:prstGeom prst="rect">
            <a:avLst/>
          </a:prstGeom>
          <a:noFill/>
          <a:ln>
            <a:noFill/>
          </a:ln>
        </p:spPr>
        <p:txBody>
          <a:bodyPr wrap="none" lIns="0" tIns="0" rIns="0" bIns="0" anchor="t" anchorCtr="0">
            <a:spAutoFit/>
          </a:bodyPr>
          <a:lstStyle/>
          <a:p>
            <a:pPr algn="l"/>
            <a:r>
              <a:rPr lang="zh-CN" sz="1650" dirty="0">
                <a:solidFill>
                  <a:srgbClr val="6B6660"/>
                </a:solidFill>
                <a:latin typeface="Inter"/>
                <a:ea typeface="Microsoft YaHei"/>
                <a:cs typeface="Inter"/>
              </a:rPr>
              <a:t>Describe what you need — or drop in a</a:t>
            </a:r>
          </a:p>
        </p:txBody>
      </p:sp>
      <p:sp>
        <p:nvSpPr>
          <p:cNvPr id="6" name="TextBox 6"/>
          <p:cNvSpPr txBox="1"/>
          <p:nvPr/>
        </p:nvSpPr>
        <p:spPr>
          <a:xfrm>
            <a:off x="741045" y="3441382"/>
            <a:ext cx="4156424" cy="335280"/>
          </a:xfrm>
          <a:prstGeom prst="rect">
            <a:avLst/>
          </a:prstGeom>
          <a:noFill/>
          <a:ln>
            <a:noFill/>
          </a:ln>
        </p:spPr>
        <p:txBody>
          <a:bodyPr wrap="none" lIns="0" tIns="0" rIns="0" bIns="0" anchor="t" anchorCtr="0">
            <a:spAutoFit/>
          </a:bodyPr>
          <a:lstStyle/>
          <a:p>
            <a:pPr algn="l"/>
            <a:r>
              <a:rPr lang="zh-CN" sz="1650" dirty="0">
                <a:solidFill>
                  <a:srgbClr val="6B6660"/>
                </a:solidFill>
                <a:latin typeface="Inter"/>
                <a:ea typeface="Microsoft YaHei"/>
                <a:cs typeface="Inter"/>
              </a:rPr>
              <a:t>document you already have. FrameBind</a:t>
            </a:r>
          </a:p>
        </p:txBody>
      </p:sp>
      <p:sp>
        <p:nvSpPr>
          <p:cNvPr id="7" name="TextBox 7"/>
          <p:cNvSpPr txBox="1"/>
          <p:nvPr/>
        </p:nvSpPr>
        <p:spPr>
          <a:xfrm>
            <a:off x="741045" y="3727132"/>
            <a:ext cx="4431459" cy="335280"/>
          </a:xfrm>
          <a:prstGeom prst="rect">
            <a:avLst/>
          </a:prstGeom>
          <a:noFill/>
          <a:ln>
            <a:noFill/>
          </a:ln>
        </p:spPr>
        <p:txBody>
          <a:bodyPr wrap="none" lIns="0" tIns="0" rIns="0" bIns="0" anchor="t" anchorCtr="0">
            <a:spAutoFit/>
          </a:bodyPr>
          <a:lstStyle/>
          <a:p>
            <a:pPr algn="l"/>
            <a:r>
              <a:rPr lang="zh-CN" sz="1650" dirty="0">
                <a:solidFill>
                  <a:srgbClr val="6B6660"/>
                </a:solidFill>
                <a:latin typeface="Inter"/>
                <a:ea typeface="Microsoft YaHei"/>
                <a:cs typeface="Inter"/>
              </a:rPr>
              <a:t>designs the whole deck: layout, colours,</a:t>
            </a:r>
          </a:p>
        </p:txBody>
      </p:sp>
      <p:sp>
        <p:nvSpPr>
          <p:cNvPr id="8" name="TextBox 8"/>
          <p:cNvSpPr txBox="1"/>
          <p:nvPr/>
        </p:nvSpPr>
        <p:spPr>
          <a:xfrm>
            <a:off x="741045" y="4012882"/>
            <a:ext cx="1868138" cy="335280"/>
          </a:xfrm>
          <a:prstGeom prst="rect">
            <a:avLst/>
          </a:prstGeom>
          <a:noFill/>
          <a:ln>
            <a:noFill/>
          </a:ln>
        </p:spPr>
        <p:txBody>
          <a:bodyPr wrap="none" lIns="0" tIns="0" rIns="0" bIns="0" anchor="t" anchorCtr="0">
            <a:spAutoFit/>
          </a:bodyPr>
          <a:lstStyle/>
          <a:p>
            <a:pPr algn="l"/>
            <a:r>
              <a:rPr lang="zh-CN" sz="1650" dirty="0">
                <a:solidFill>
                  <a:srgbClr val="6B6660"/>
                </a:solidFill>
                <a:latin typeface="Inter"/>
                <a:ea typeface="Microsoft YaHei"/>
                <a:cs typeface="Inter"/>
              </a:rPr>
              <a:t>type and charts.</a:t>
            </a:r>
          </a:p>
        </p:txBody>
      </p:sp>
      <p:sp>
        <p:nvSpPr>
          <p:cNvPr id="9" name="TextBox 9"/>
          <p:cNvSpPr txBox="1"/>
          <p:nvPr/>
        </p:nvSpPr>
        <p:spPr>
          <a:xfrm>
            <a:off x="741045" y="4470082"/>
            <a:ext cx="4299442" cy="335280"/>
          </a:xfrm>
          <a:prstGeom prst="rect">
            <a:avLst/>
          </a:prstGeom>
          <a:noFill/>
          <a:ln>
            <a:noFill/>
          </a:ln>
        </p:spPr>
        <p:txBody>
          <a:bodyPr wrap="none" lIns="0" tIns="0" rIns="0" bIns="0" anchor="t" anchorCtr="0">
            <a:spAutoFit/>
          </a:bodyPr>
          <a:lstStyle/>
          <a:p>
            <a:pPr algn="l"/>
            <a:r>
              <a:rPr lang="zh-CN" sz="1650" dirty="0">
                <a:solidFill>
                  <a:srgbClr val="6B6660"/>
                </a:solidFill>
                <a:latin typeface="Inter"/>
                <a:ea typeface="Microsoft YaHei"/>
                <a:cs typeface="Inter"/>
              </a:rPr>
              <a:t>Minutes later you get a real PowerPoint</a:t>
            </a:r>
          </a:p>
        </p:txBody>
      </p:sp>
      <p:sp>
        <p:nvSpPr>
          <p:cNvPr id="10" name="TextBox 10"/>
          <p:cNvSpPr txBox="1"/>
          <p:nvPr/>
        </p:nvSpPr>
        <p:spPr>
          <a:xfrm>
            <a:off x="741045" y="4755832"/>
            <a:ext cx="4112419" cy="335280"/>
          </a:xfrm>
          <a:prstGeom prst="rect">
            <a:avLst/>
          </a:prstGeom>
          <a:noFill/>
          <a:ln>
            <a:noFill/>
          </a:ln>
        </p:spPr>
        <p:txBody>
          <a:bodyPr wrap="none" lIns="0" tIns="0" rIns="0" bIns="0" anchor="t" anchorCtr="0">
            <a:spAutoFit/>
          </a:bodyPr>
          <a:lstStyle/>
          <a:p>
            <a:pPr algn="l"/>
            <a:r>
              <a:rPr lang="zh-CN" sz="1650" dirty="0">
                <a:solidFill>
                  <a:srgbClr val="6B6660"/>
                </a:solidFill>
                <a:latin typeface="Inter"/>
                <a:ea typeface="Microsoft YaHei"/>
                <a:cs typeface="Inter"/>
              </a:rPr>
              <a:t>file — not a picture of slides, but real</a:t>
            </a:r>
          </a:p>
        </p:txBody>
      </p:sp>
      <p:sp>
        <p:nvSpPr>
          <p:cNvPr id="11" name="TextBox 11"/>
          <p:cNvSpPr txBox="1"/>
          <p:nvPr/>
        </p:nvSpPr>
        <p:spPr>
          <a:xfrm>
            <a:off x="741045" y="5041582"/>
            <a:ext cx="4376452" cy="335280"/>
          </a:xfrm>
          <a:prstGeom prst="rect">
            <a:avLst/>
          </a:prstGeom>
          <a:noFill/>
          <a:ln>
            <a:noFill/>
          </a:ln>
        </p:spPr>
        <p:txBody>
          <a:bodyPr wrap="none" lIns="0" tIns="0" rIns="0" bIns="0" anchor="t" anchorCtr="0">
            <a:spAutoFit/>
          </a:bodyPr>
          <a:lstStyle/>
          <a:p>
            <a:pPr algn="l"/>
            <a:r>
              <a:rPr lang="zh-CN" sz="1650" dirty="0">
                <a:solidFill>
                  <a:srgbClr val="6B6660"/>
                </a:solidFill>
                <a:latin typeface="Inter"/>
                <a:ea typeface="Microsoft YaHei"/>
                <a:cs typeface="Inter"/>
              </a:rPr>
              <a:t>editable shapes, text boxes and charts.</a:t>
            </a:r>
          </a:p>
        </p:txBody>
      </p:sp>
      <p:sp>
        <p:nvSpPr>
          <p:cNvPr id="12" name="TextBox 12"/>
          <p:cNvSpPr txBox="1"/>
          <p:nvPr/>
        </p:nvSpPr>
        <p:spPr>
          <a:xfrm>
            <a:off x="739140" y="5520690"/>
            <a:ext cx="4317654" cy="365760"/>
          </a:xfrm>
          <a:prstGeom prst="rect">
            <a:avLst/>
          </a:prstGeom>
          <a:noFill/>
          <a:ln>
            <a:noFill/>
          </a:ln>
        </p:spPr>
        <p:txBody>
          <a:bodyPr wrap="none" lIns="0" tIns="0" rIns="0" bIns="0" anchor="t" anchorCtr="0">
            <a:spAutoFit/>
          </a:bodyPr>
          <a:lstStyle/>
          <a:p>
            <a:pPr algn="l"/>
            <a:r>
              <a:rPr lang="zh-CN" sz="1800" b="1" dirty="0">
                <a:solidFill>
                  <a:srgbClr val="B8410C"/>
                </a:solidFill>
                <a:latin typeface="Space Grotesk"/>
                <a:ea typeface="Microsoft YaHei"/>
                <a:cs typeface="Space Grotesk"/>
              </a:rPr>
              <a:t>No subscription. You pay per deck.</a:t>
            </a:r>
          </a:p>
        </p:txBody>
      </p:sp>
      <p:sp>
        <p:nvSpPr>
          <p:cNvPr id="13" name="Freeform 13"/>
          <p:cNvSpPr/>
          <p:nvPr/>
        </p:nvSpPr>
        <p:spPr>
          <a:xfrm>
            <a:off x="6667500" y="1714500"/>
            <a:ext cx="4762500" cy="3429000"/>
          </a:xfrm>
          <a:custGeom>
            <a:avLst/>
            <a:gdLst/>
            <a:ahLst/>
            <a:cxnLst/>
            <a:rect l="l" t="t" r="r" b="b"/>
            <a:pathLst>
              <a:path w="4762500" h="3429000">
                <a:moveTo>
                  <a:pt x="190500" y="0"/>
                </a:moveTo>
                <a:lnTo>
                  <a:pt x="4572000" y="0"/>
                </a:lnTo>
                <a:cubicBezTo>
                  <a:pt x="4677210" y="0"/>
                  <a:pt x="4762500" y="85290"/>
                  <a:pt x="4762500" y="190500"/>
                </a:cubicBezTo>
                <a:lnTo>
                  <a:pt x="4762500" y="3238500"/>
                </a:lnTo>
                <a:cubicBezTo>
                  <a:pt x="4762500" y="3343710"/>
                  <a:pt x="4677210" y="3429000"/>
                  <a:pt x="4572000" y="3429000"/>
                </a:cubicBezTo>
                <a:lnTo>
                  <a:pt x="190500" y="3429000"/>
                </a:lnTo>
                <a:cubicBezTo>
                  <a:pt x="85290" y="3429000"/>
                  <a:pt x="0" y="3343710"/>
                  <a:pt x="0" y="3238500"/>
                </a:cubicBezTo>
                <a:lnTo>
                  <a:pt x="0" y="190500"/>
                </a:lnTo>
                <a:cubicBezTo>
                  <a:pt x="0" y="85290"/>
                  <a:pt x="85290" y="0"/>
                  <a:pt x="190500" y="0"/>
                </a:cubicBezTo>
                <a:close/>
              </a:path>
            </a:pathLst>
          </a:custGeom>
          <a:solidFill>
            <a:srgbClr val="F3F1EA"/>
          </a:solidFill>
          <a:ln w="9525">
            <a:solidFill>
              <a:srgbClr val="E8E4DC"/>
            </a:solidFill>
          </a:ln>
        </p:spPr>
      </p:sp>
      <p:sp>
        <p:nvSpPr>
          <p:cNvPr id="14" name="Freeform 14"/>
          <p:cNvSpPr/>
          <p:nvPr/>
        </p:nvSpPr>
        <p:spPr>
          <a:xfrm>
            <a:off x="7067550" y="2838450"/>
            <a:ext cx="876300" cy="1104900"/>
          </a:xfrm>
          <a:custGeom>
            <a:avLst/>
            <a:gdLst/>
            <a:ahLst/>
            <a:cxnLst/>
            <a:rect l="l" t="t" r="r" b="b"/>
            <a:pathLst>
              <a:path w="876300" h="1104900">
                <a:moveTo>
                  <a:pt x="95250" y="0"/>
                </a:moveTo>
                <a:lnTo>
                  <a:pt x="781050" y="0"/>
                </a:lnTo>
                <a:cubicBezTo>
                  <a:pt x="833655" y="0"/>
                  <a:pt x="876300" y="42645"/>
                  <a:pt x="876300" y="95250"/>
                </a:cubicBezTo>
                <a:lnTo>
                  <a:pt x="876300" y="1009650"/>
                </a:lnTo>
                <a:cubicBezTo>
                  <a:pt x="876300" y="1062255"/>
                  <a:pt x="833655" y="1104900"/>
                  <a:pt x="781050" y="1104900"/>
                </a:cubicBezTo>
                <a:lnTo>
                  <a:pt x="95250" y="1104900"/>
                </a:lnTo>
                <a:cubicBezTo>
                  <a:pt x="42645" y="1104900"/>
                  <a:pt x="0" y="1062255"/>
                  <a:pt x="0" y="1009650"/>
                </a:cubicBezTo>
                <a:lnTo>
                  <a:pt x="0" y="95250"/>
                </a:lnTo>
                <a:cubicBezTo>
                  <a:pt x="0" y="42645"/>
                  <a:pt x="42645" y="0"/>
                  <a:pt x="95250" y="0"/>
                </a:cubicBezTo>
                <a:close/>
              </a:path>
            </a:pathLst>
          </a:custGeom>
          <a:solidFill>
            <a:srgbClr val="FAFAF7"/>
          </a:solidFill>
          <a:ln w="9525">
            <a:solidFill>
              <a:srgbClr val="E8E4DC"/>
            </a:solidFill>
          </a:ln>
        </p:spPr>
      </p:sp>
      <p:sp>
        <p:nvSpPr>
          <p:cNvPr id="15" name="Freeform 15"/>
          <p:cNvSpPr/>
          <p:nvPr/>
        </p:nvSpPr>
        <p:spPr>
          <a:xfrm>
            <a:off x="7219950" y="3048000"/>
            <a:ext cx="571500" cy="76200"/>
          </a:xfrm>
          <a:custGeom>
            <a:avLst/>
            <a:gdLst/>
            <a:ahLst/>
            <a:cxnLst/>
            <a:rect l="l" t="t" r="r" b="b"/>
            <a:pathLst>
              <a:path w="571500" h="76200">
                <a:moveTo>
                  <a:pt x="38100" y="0"/>
                </a:moveTo>
                <a:lnTo>
                  <a:pt x="533400" y="0"/>
                </a:lnTo>
                <a:cubicBezTo>
                  <a:pt x="554442" y="0"/>
                  <a:pt x="571500" y="17058"/>
                  <a:pt x="571500" y="38100"/>
                </a:cubicBezTo>
                <a:lnTo>
                  <a:pt x="571500" y="38100"/>
                </a:lnTo>
                <a:cubicBezTo>
                  <a:pt x="571500" y="59142"/>
                  <a:pt x="554442" y="76200"/>
                  <a:pt x="533400" y="76200"/>
                </a:cubicBezTo>
                <a:lnTo>
                  <a:pt x="38100" y="76200"/>
                </a:lnTo>
                <a:cubicBezTo>
                  <a:pt x="17058" y="76200"/>
                  <a:pt x="0" y="59142"/>
                  <a:pt x="0" y="38100"/>
                </a:cubicBezTo>
                <a:lnTo>
                  <a:pt x="0" y="38100"/>
                </a:lnTo>
                <a:cubicBezTo>
                  <a:pt x="0" y="17058"/>
                  <a:pt x="17058" y="0"/>
                  <a:pt x="38100" y="0"/>
                </a:cubicBezTo>
                <a:close/>
              </a:path>
            </a:pathLst>
          </a:custGeom>
          <a:solidFill>
            <a:srgbClr val="E8E4DC"/>
          </a:solidFill>
          <a:ln>
            <a:noFill/>
          </a:ln>
        </p:spPr>
      </p:sp>
      <p:sp>
        <p:nvSpPr>
          <p:cNvPr id="16" name="Freeform 16"/>
          <p:cNvSpPr/>
          <p:nvPr/>
        </p:nvSpPr>
        <p:spPr>
          <a:xfrm>
            <a:off x="7219950" y="3219450"/>
            <a:ext cx="571500" cy="76200"/>
          </a:xfrm>
          <a:custGeom>
            <a:avLst/>
            <a:gdLst/>
            <a:ahLst/>
            <a:cxnLst/>
            <a:rect l="l" t="t" r="r" b="b"/>
            <a:pathLst>
              <a:path w="571500" h="76200">
                <a:moveTo>
                  <a:pt x="38100" y="0"/>
                </a:moveTo>
                <a:lnTo>
                  <a:pt x="533400" y="0"/>
                </a:lnTo>
                <a:cubicBezTo>
                  <a:pt x="554442" y="0"/>
                  <a:pt x="571500" y="17058"/>
                  <a:pt x="571500" y="38100"/>
                </a:cubicBezTo>
                <a:lnTo>
                  <a:pt x="571500" y="38100"/>
                </a:lnTo>
                <a:cubicBezTo>
                  <a:pt x="571500" y="59142"/>
                  <a:pt x="554442" y="76200"/>
                  <a:pt x="533400" y="76200"/>
                </a:cubicBezTo>
                <a:lnTo>
                  <a:pt x="38100" y="76200"/>
                </a:lnTo>
                <a:cubicBezTo>
                  <a:pt x="17058" y="76200"/>
                  <a:pt x="0" y="59142"/>
                  <a:pt x="0" y="38100"/>
                </a:cubicBezTo>
                <a:lnTo>
                  <a:pt x="0" y="38100"/>
                </a:lnTo>
                <a:cubicBezTo>
                  <a:pt x="0" y="17058"/>
                  <a:pt x="17058" y="0"/>
                  <a:pt x="38100" y="0"/>
                </a:cubicBezTo>
                <a:close/>
              </a:path>
            </a:pathLst>
          </a:custGeom>
          <a:solidFill>
            <a:srgbClr val="E8E4DC"/>
          </a:solidFill>
          <a:ln>
            <a:noFill/>
          </a:ln>
        </p:spPr>
      </p:sp>
      <p:sp>
        <p:nvSpPr>
          <p:cNvPr id="17" name="Freeform 17"/>
          <p:cNvSpPr/>
          <p:nvPr/>
        </p:nvSpPr>
        <p:spPr>
          <a:xfrm>
            <a:off x="7219950" y="3390900"/>
            <a:ext cx="419100" cy="76200"/>
          </a:xfrm>
          <a:custGeom>
            <a:avLst/>
            <a:gdLst/>
            <a:ahLst/>
            <a:cxnLst/>
            <a:rect l="l" t="t" r="r" b="b"/>
            <a:pathLst>
              <a:path w="419100" h="76200">
                <a:moveTo>
                  <a:pt x="38100" y="0"/>
                </a:moveTo>
                <a:lnTo>
                  <a:pt x="381000" y="0"/>
                </a:lnTo>
                <a:cubicBezTo>
                  <a:pt x="402042" y="0"/>
                  <a:pt x="419100" y="17058"/>
                  <a:pt x="419100" y="38100"/>
                </a:cubicBezTo>
                <a:lnTo>
                  <a:pt x="419100" y="38100"/>
                </a:lnTo>
                <a:cubicBezTo>
                  <a:pt x="419100" y="59142"/>
                  <a:pt x="402042" y="76200"/>
                  <a:pt x="381000" y="76200"/>
                </a:cubicBezTo>
                <a:lnTo>
                  <a:pt x="38100" y="76200"/>
                </a:lnTo>
                <a:cubicBezTo>
                  <a:pt x="17058" y="76200"/>
                  <a:pt x="0" y="59142"/>
                  <a:pt x="0" y="38100"/>
                </a:cubicBezTo>
                <a:lnTo>
                  <a:pt x="0" y="38100"/>
                </a:lnTo>
                <a:cubicBezTo>
                  <a:pt x="0" y="17058"/>
                  <a:pt x="17058" y="0"/>
                  <a:pt x="38100" y="0"/>
                </a:cubicBezTo>
                <a:close/>
              </a:path>
            </a:pathLst>
          </a:custGeom>
          <a:solidFill>
            <a:srgbClr val="E8E4DC"/>
          </a:solidFill>
          <a:ln>
            <a:noFill/>
          </a:ln>
        </p:spPr>
      </p:sp>
      <p:sp>
        <p:nvSpPr>
          <p:cNvPr id="18" name="Freeform 18"/>
          <p:cNvSpPr/>
          <p:nvPr/>
        </p:nvSpPr>
        <p:spPr>
          <a:xfrm>
            <a:off x="7219950" y="3562350"/>
            <a:ext cx="571500" cy="76200"/>
          </a:xfrm>
          <a:custGeom>
            <a:avLst/>
            <a:gdLst/>
            <a:ahLst/>
            <a:cxnLst/>
            <a:rect l="l" t="t" r="r" b="b"/>
            <a:pathLst>
              <a:path w="571500" h="76200">
                <a:moveTo>
                  <a:pt x="38100" y="0"/>
                </a:moveTo>
                <a:lnTo>
                  <a:pt x="533400" y="0"/>
                </a:lnTo>
                <a:cubicBezTo>
                  <a:pt x="554442" y="0"/>
                  <a:pt x="571500" y="17058"/>
                  <a:pt x="571500" y="38100"/>
                </a:cubicBezTo>
                <a:lnTo>
                  <a:pt x="571500" y="38100"/>
                </a:lnTo>
                <a:cubicBezTo>
                  <a:pt x="571500" y="59142"/>
                  <a:pt x="554442" y="76200"/>
                  <a:pt x="533400" y="76200"/>
                </a:cubicBezTo>
                <a:lnTo>
                  <a:pt x="38100" y="76200"/>
                </a:lnTo>
                <a:cubicBezTo>
                  <a:pt x="17058" y="76200"/>
                  <a:pt x="0" y="59142"/>
                  <a:pt x="0" y="38100"/>
                </a:cubicBezTo>
                <a:lnTo>
                  <a:pt x="0" y="38100"/>
                </a:lnTo>
                <a:cubicBezTo>
                  <a:pt x="0" y="17058"/>
                  <a:pt x="17058" y="0"/>
                  <a:pt x="38100" y="0"/>
                </a:cubicBezTo>
                <a:close/>
              </a:path>
            </a:pathLst>
          </a:custGeom>
          <a:solidFill>
            <a:srgbClr val="E8E4DC"/>
          </a:solidFill>
          <a:ln>
            <a:noFill/>
          </a:ln>
        </p:spPr>
      </p:sp>
      <p:sp>
        <p:nvSpPr>
          <p:cNvPr id="19" name="Freeform 19"/>
          <p:cNvSpPr/>
          <p:nvPr/>
        </p:nvSpPr>
        <p:spPr>
          <a:xfrm>
            <a:off x="7067550" y="2438400"/>
            <a:ext cx="552450" cy="247650"/>
          </a:xfrm>
          <a:custGeom>
            <a:avLst/>
            <a:gdLst/>
            <a:ahLst/>
            <a:cxnLst/>
            <a:rect l="l" t="t" r="r" b="b"/>
            <a:pathLst>
              <a:path w="552450" h="247650">
                <a:moveTo>
                  <a:pt x="123825" y="0"/>
                </a:moveTo>
                <a:lnTo>
                  <a:pt x="428625" y="0"/>
                </a:lnTo>
                <a:cubicBezTo>
                  <a:pt x="497012" y="0"/>
                  <a:pt x="552450" y="55438"/>
                  <a:pt x="552450" y="123825"/>
                </a:cubicBezTo>
                <a:lnTo>
                  <a:pt x="552450" y="123825"/>
                </a:lnTo>
                <a:cubicBezTo>
                  <a:pt x="552450" y="192212"/>
                  <a:pt x="497012" y="247650"/>
                  <a:pt x="428625" y="247650"/>
                </a:cubicBezTo>
                <a:lnTo>
                  <a:pt x="123825" y="247650"/>
                </a:lnTo>
                <a:cubicBezTo>
                  <a:pt x="55438" y="247650"/>
                  <a:pt x="0" y="192212"/>
                  <a:pt x="0" y="123825"/>
                </a:cubicBezTo>
                <a:lnTo>
                  <a:pt x="0" y="123825"/>
                </a:lnTo>
                <a:cubicBezTo>
                  <a:pt x="0" y="55438"/>
                  <a:pt x="55438" y="0"/>
                  <a:pt x="123825" y="0"/>
                </a:cubicBezTo>
                <a:close/>
              </a:path>
            </a:pathLst>
          </a:custGeom>
          <a:solidFill>
            <a:srgbClr val="FAFAF7"/>
          </a:solidFill>
          <a:ln w="14288">
            <a:solidFill>
              <a:srgbClr val="B8410C"/>
            </a:solidFill>
          </a:ln>
        </p:spPr>
      </p:sp>
      <p:sp>
        <p:nvSpPr>
          <p:cNvPr id="20" name="TextBox 20"/>
          <p:cNvSpPr txBox="1"/>
          <p:nvPr/>
        </p:nvSpPr>
        <p:spPr>
          <a:xfrm>
            <a:off x="7103864" y="2495074"/>
            <a:ext cx="479822" cy="198120"/>
          </a:xfrm>
          <a:prstGeom prst="rect">
            <a:avLst/>
          </a:prstGeom>
          <a:noFill/>
          <a:ln>
            <a:noFill/>
          </a:ln>
        </p:spPr>
        <p:txBody>
          <a:bodyPr wrap="none" lIns="0" tIns="0" rIns="0" bIns="0" anchor="t" anchorCtr="0">
            <a:spAutoFit/>
          </a:bodyPr>
          <a:lstStyle/>
          <a:p>
            <a:pPr algn="ctr"/>
            <a:r>
              <a:rPr lang="zh-CN" sz="975" dirty="0">
                <a:solidFill>
                  <a:srgbClr val="B8410C"/>
                </a:solidFill>
                <a:latin typeface="Inter"/>
                <a:ea typeface="Microsoft YaHei"/>
                <a:cs typeface="Inter"/>
              </a:rPr>
              <a:t>prompt</a:t>
            </a:r>
          </a:p>
        </p:txBody>
      </p:sp>
      <p:sp>
        <p:nvSpPr>
          <p:cNvPr id="21" name="Freeform 21"/>
          <p:cNvSpPr/>
          <p:nvPr/>
        </p:nvSpPr>
        <p:spPr>
          <a:xfrm>
            <a:off x="8305800" y="3390900"/>
            <a:ext cx="571500" cy="9525"/>
          </a:xfrm>
          <a:custGeom>
            <a:avLst/>
            <a:gdLst/>
            <a:ahLst/>
            <a:cxnLst/>
            <a:rect l="l" t="t" r="r" b="b"/>
            <a:pathLst>
              <a:path w="571500" h="9525">
                <a:moveTo>
                  <a:pt x="0" y="0"/>
                </a:moveTo>
                <a:lnTo>
                  <a:pt x="571500" y="0"/>
                </a:lnTo>
              </a:path>
            </a:pathLst>
          </a:custGeom>
          <a:solidFill>
            <a:srgbClr val="000000"/>
          </a:solidFill>
          <a:ln w="28575" cap="rnd">
            <a:solidFill>
              <a:srgbClr val="B8410C"/>
            </a:solidFill>
          </a:ln>
        </p:spPr>
      </p:sp>
      <p:sp>
        <p:nvSpPr>
          <p:cNvPr id="22" name="Freeform 22"/>
          <p:cNvSpPr/>
          <p:nvPr/>
        </p:nvSpPr>
        <p:spPr>
          <a:xfrm>
            <a:off x="8801100" y="3314700"/>
            <a:ext cx="95250" cy="152400"/>
          </a:xfrm>
          <a:custGeom>
            <a:avLst/>
            <a:gdLst/>
            <a:ahLst/>
            <a:cxnLst/>
            <a:rect l="l" t="t" r="r" b="b"/>
            <a:pathLst>
              <a:path w="95250" h="152400">
                <a:moveTo>
                  <a:pt x="0" y="0"/>
                </a:moveTo>
                <a:lnTo>
                  <a:pt x="95250" y="76200"/>
                </a:lnTo>
                <a:lnTo>
                  <a:pt x="0" y="152400"/>
                </a:lnTo>
                <a:close/>
              </a:path>
            </a:pathLst>
          </a:custGeom>
          <a:solidFill>
            <a:srgbClr val="B8410C"/>
          </a:solidFill>
          <a:ln>
            <a:noFill/>
          </a:ln>
        </p:spPr>
      </p:sp>
      <p:sp>
        <p:nvSpPr>
          <p:cNvPr id="23" name="Freeform 23"/>
          <p:cNvSpPr/>
          <p:nvPr/>
        </p:nvSpPr>
        <p:spPr>
          <a:xfrm>
            <a:off x="9124950" y="2571750"/>
            <a:ext cx="1905000" cy="1638300"/>
          </a:xfrm>
          <a:custGeom>
            <a:avLst/>
            <a:gdLst/>
            <a:ahLst/>
            <a:cxnLst/>
            <a:rect l="l" t="t" r="r" b="b"/>
            <a:pathLst>
              <a:path w="1905000" h="1638300">
                <a:moveTo>
                  <a:pt x="114300" y="0"/>
                </a:moveTo>
                <a:lnTo>
                  <a:pt x="1790700" y="0"/>
                </a:lnTo>
                <a:cubicBezTo>
                  <a:pt x="1853826" y="0"/>
                  <a:pt x="1905000" y="51174"/>
                  <a:pt x="1905000" y="114300"/>
                </a:cubicBezTo>
                <a:lnTo>
                  <a:pt x="1905000" y="1524000"/>
                </a:lnTo>
                <a:cubicBezTo>
                  <a:pt x="1905000" y="1587126"/>
                  <a:pt x="1853826" y="1638300"/>
                  <a:pt x="1790700" y="1638300"/>
                </a:cubicBezTo>
                <a:lnTo>
                  <a:pt x="114300" y="1638300"/>
                </a:lnTo>
                <a:cubicBezTo>
                  <a:pt x="51174" y="1638300"/>
                  <a:pt x="0" y="1587126"/>
                  <a:pt x="0" y="1524000"/>
                </a:cubicBezTo>
                <a:lnTo>
                  <a:pt x="0" y="114300"/>
                </a:lnTo>
                <a:cubicBezTo>
                  <a:pt x="0" y="51174"/>
                  <a:pt x="51174" y="0"/>
                  <a:pt x="114300" y="0"/>
                </a:cubicBezTo>
                <a:close/>
              </a:path>
            </a:pathLst>
          </a:custGeom>
          <a:solidFill>
            <a:srgbClr val="FAFAF7"/>
          </a:solidFill>
          <a:ln w="9525">
            <a:solidFill>
              <a:srgbClr val="E8E4DC"/>
            </a:solidFill>
          </a:ln>
          <a:effectLst>
            <a:outerShdw blurRad="190500" dist="57150" dir="5400000" algn="ctr" rotWithShape="0">
              <a:srgbClr val="0F0F0F">
                <a:alpha val="6000"/>
              </a:srgbClr>
            </a:outerShdw>
          </a:effectLst>
        </p:spPr>
      </p:sp>
      <p:sp>
        <p:nvSpPr>
          <p:cNvPr id="24" name="Freeform 24"/>
          <p:cNvSpPr/>
          <p:nvPr/>
        </p:nvSpPr>
        <p:spPr>
          <a:xfrm>
            <a:off x="9315450" y="2781300"/>
            <a:ext cx="914400" cy="133350"/>
          </a:xfrm>
          <a:custGeom>
            <a:avLst/>
            <a:gdLst/>
            <a:ahLst/>
            <a:cxnLst/>
            <a:rect l="l" t="t" r="r" b="b"/>
            <a:pathLst>
              <a:path w="914400" h="133350">
                <a:moveTo>
                  <a:pt x="47625" y="0"/>
                </a:moveTo>
                <a:lnTo>
                  <a:pt x="866775" y="0"/>
                </a:lnTo>
                <a:cubicBezTo>
                  <a:pt x="893078" y="0"/>
                  <a:pt x="914400" y="21322"/>
                  <a:pt x="914400" y="47625"/>
                </a:cubicBezTo>
                <a:lnTo>
                  <a:pt x="914400" y="85725"/>
                </a:lnTo>
                <a:cubicBezTo>
                  <a:pt x="914400" y="112028"/>
                  <a:pt x="893078" y="133350"/>
                  <a:pt x="866775" y="133350"/>
                </a:cubicBezTo>
                <a:lnTo>
                  <a:pt x="47625" y="133350"/>
                </a:lnTo>
                <a:cubicBezTo>
                  <a:pt x="21322" y="133350"/>
                  <a:pt x="0" y="112028"/>
                  <a:pt x="0" y="85725"/>
                </a:cubicBezTo>
                <a:lnTo>
                  <a:pt x="0" y="47625"/>
                </a:lnTo>
                <a:cubicBezTo>
                  <a:pt x="0" y="21322"/>
                  <a:pt x="21322" y="0"/>
                  <a:pt x="47625" y="0"/>
                </a:cubicBezTo>
                <a:close/>
              </a:path>
            </a:pathLst>
          </a:custGeom>
          <a:solidFill>
            <a:srgbClr val="0F0F0F"/>
          </a:solidFill>
          <a:ln>
            <a:noFill/>
          </a:ln>
        </p:spPr>
      </p:sp>
      <p:sp>
        <p:nvSpPr>
          <p:cNvPr id="25" name="Freeform 25"/>
          <p:cNvSpPr/>
          <p:nvPr/>
        </p:nvSpPr>
        <p:spPr>
          <a:xfrm>
            <a:off x="9315450" y="2990850"/>
            <a:ext cx="381000" cy="57150"/>
          </a:xfrm>
          <a:custGeom>
            <a:avLst/>
            <a:gdLst/>
            <a:ahLst/>
            <a:cxnLst/>
            <a:rect l="l" t="t" r="r" b="b"/>
            <a:pathLst>
              <a:path w="381000" h="57150">
                <a:moveTo>
                  <a:pt x="28575" y="0"/>
                </a:moveTo>
                <a:lnTo>
                  <a:pt x="352425" y="0"/>
                </a:lnTo>
                <a:cubicBezTo>
                  <a:pt x="368207" y="0"/>
                  <a:pt x="381000" y="12793"/>
                  <a:pt x="381000" y="28575"/>
                </a:cubicBezTo>
                <a:lnTo>
                  <a:pt x="381000" y="28575"/>
                </a:lnTo>
                <a:cubicBezTo>
                  <a:pt x="381000" y="44357"/>
                  <a:pt x="368207" y="57150"/>
                  <a:pt x="352425" y="57150"/>
                </a:cubicBezTo>
                <a:lnTo>
                  <a:pt x="28575" y="57150"/>
                </a:lnTo>
                <a:cubicBezTo>
                  <a:pt x="12793" y="57150"/>
                  <a:pt x="0" y="44357"/>
                  <a:pt x="0" y="28575"/>
                </a:cubicBezTo>
                <a:lnTo>
                  <a:pt x="0" y="28575"/>
                </a:lnTo>
                <a:cubicBezTo>
                  <a:pt x="0" y="12793"/>
                  <a:pt x="12793" y="0"/>
                  <a:pt x="28575" y="0"/>
                </a:cubicBezTo>
                <a:close/>
              </a:path>
            </a:pathLst>
          </a:custGeom>
          <a:solidFill>
            <a:srgbClr val="B8410C"/>
          </a:solidFill>
          <a:ln>
            <a:noFill/>
          </a:ln>
        </p:spPr>
      </p:sp>
      <p:sp>
        <p:nvSpPr>
          <p:cNvPr id="26" name="Freeform 26"/>
          <p:cNvSpPr/>
          <p:nvPr/>
        </p:nvSpPr>
        <p:spPr>
          <a:xfrm>
            <a:off x="9315450" y="3162300"/>
            <a:ext cx="1524000" cy="66675"/>
          </a:xfrm>
          <a:custGeom>
            <a:avLst/>
            <a:gdLst/>
            <a:ahLst/>
            <a:cxnLst/>
            <a:rect l="l" t="t" r="r" b="b"/>
            <a:pathLst>
              <a:path w="1524000" h="66675">
                <a:moveTo>
                  <a:pt x="28575" y="0"/>
                </a:moveTo>
                <a:lnTo>
                  <a:pt x="1495425" y="0"/>
                </a:lnTo>
                <a:cubicBezTo>
                  <a:pt x="1511207" y="0"/>
                  <a:pt x="1524000" y="12793"/>
                  <a:pt x="1524000" y="28575"/>
                </a:cubicBezTo>
                <a:lnTo>
                  <a:pt x="1524000" y="38100"/>
                </a:lnTo>
                <a:cubicBezTo>
                  <a:pt x="1524000" y="53882"/>
                  <a:pt x="1511207" y="66675"/>
                  <a:pt x="1495425" y="66675"/>
                </a:cubicBezTo>
                <a:lnTo>
                  <a:pt x="28575" y="66675"/>
                </a:lnTo>
                <a:cubicBezTo>
                  <a:pt x="12793" y="66675"/>
                  <a:pt x="0" y="53882"/>
                  <a:pt x="0" y="38100"/>
                </a:cubicBezTo>
                <a:lnTo>
                  <a:pt x="0" y="28575"/>
                </a:lnTo>
                <a:cubicBezTo>
                  <a:pt x="0" y="12793"/>
                  <a:pt x="12793" y="0"/>
                  <a:pt x="28575" y="0"/>
                </a:cubicBezTo>
                <a:close/>
              </a:path>
            </a:pathLst>
          </a:custGeom>
          <a:solidFill>
            <a:srgbClr val="E8E4DC"/>
          </a:solidFill>
          <a:ln>
            <a:noFill/>
          </a:ln>
        </p:spPr>
      </p:sp>
      <p:sp>
        <p:nvSpPr>
          <p:cNvPr id="27" name="Freeform 27"/>
          <p:cNvSpPr/>
          <p:nvPr/>
        </p:nvSpPr>
        <p:spPr>
          <a:xfrm>
            <a:off x="9315450" y="3314700"/>
            <a:ext cx="1352550" cy="66675"/>
          </a:xfrm>
          <a:custGeom>
            <a:avLst/>
            <a:gdLst/>
            <a:ahLst/>
            <a:cxnLst/>
            <a:rect l="l" t="t" r="r" b="b"/>
            <a:pathLst>
              <a:path w="1352550" h="66675">
                <a:moveTo>
                  <a:pt x="28575" y="0"/>
                </a:moveTo>
                <a:lnTo>
                  <a:pt x="1323975" y="0"/>
                </a:lnTo>
                <a:cubicBezTo>
                  <a:pt x="1339757" y="0"/>
                  <a:pt x="1352550" y="12793"/>
                  <a:pt x="1352550" y="28575"/>
                </a:cubicBezTo>
                <a:lnTo>
                  <a:pt x="1352550" y="38100"/>
                </a:lnTo>
                <a:cubicBezTo>
                  <a:pt x="1352550" y="53882"/>
                  <a:pt x="1339757" y="66675"/>
                  <a:pt x="1323975" y="66675"/>
                </a:cubicBezTo>
                <a:lnTo>
                  <a:pt x="28575" y="66675"/>
                </a:lnTo>
                <a:cubicBezTo>
                  <a:pt x="12793" y="66675"/>
                  <a:pt x="0" y="53882"/>
                  <a:pt x="0" y="38100"/>
                </a:cubicBezTo>
                <a:lnTo>
                  <a:pt x="0" y="28575"/>
                </a:lnTo>
                <a:cubicBezTo>
                  <a:pt x="0" y="12793"/>
                  <a:pt x="12793" y="0"/>
                  <a:pt x="28575" y="0"/>
                </a:cubicBezTo>
                <a:close/>
              </a:path>
            </a:pathLst>
          </a:custGeom>
          <a:solidFill>
            <a:srgbClr val="E8E4DC"/>
          </a:solidFill>
          <a:ln>
            <a:noFill/>
          </a:ln>
        </p:spPr>
      </p:sp>
      <p:sp>
        <p:nvSpPr>
          <p:cNvPr id="28" name="Freeform 28"/>
          <p:cNvSpPr/>
          <p:nvPr/>
        </p:nvSpPr>
        <p:spPr>
          <a:xfrm>
            <a:off x="9353550" y="3962400"/>
            <a:ext cx="152400" cy="114300"/>
          </a:xfrm>
          <a:custGeom>
            <a:avLst/>
            <a:gdLst/>
            <a:ahLst/>
            <a:cxnLst/>
            <a:rect l="l" t="t" r="r" b="b"/>
            <a:pathLst>
              <a:path w="152400" h="114300">
                <a:moveTo>
                  <a:pt x="28575" y="0"/>
                </a:moveTo>
                <a:lnTo>
                  <a:pt x="123825" y="0"/>
                </a:lnTo>
                <a:cubicBezTo>
                  <a:pt x="139607" y="0"/>
                  <a:pt x="152400" y="12793"/>
                  <a:pt x="152400" y="28575"/>
                </a:cubicBezTo>
                <a:lnTo>
                  <a:pt x="152400" y="85725"/>
                </a:lnTo>
                <a:cubicBezTo>
                  <a:pt x="152400" y="101507"/>
                  <a:pt x="139607" y="114300"/>
                  <a:pt x="123825" y="114300"/>
                </a:cubicBezTo>
                <a:lnTo>
                  <a:pt x="28575" y="114300"/>
                </a:lnTo>
                <a:cubicBezTo>
                  <a:pt x="12793" y="114300"/>
                  <a:pt x="0" y="101507"/>
                  <a:pt x="0" y="85725"/>
                </a:cubicBezTo>
                <a:lnTo>
                  <a:pt x="0" y="28575"/>
                </a:lnTo>
                <a:cubicBezTo>
                  <a:pt x="0" y="12793"/>
                  <a:pt x="12793" y="0"/>
                  <a:pt x="28575" y="0"/>
                </a:cubicBezTo>
                <a:close/>
              </a:path>
            </a:pathLst>
          </a:custGeom>
          <a:solidFill>
            <a:srgbClr val="DCD7CC"/>
          </a:solidFill>
          <a:ln>
            <a:noFill/>
          </a:ln>
        </p:spPr>
      </p:sp>
      <p:sp>
        <p:nvSpPr>
          <p:cNvPr id="29" name="Freeform 29"/>
          <p:cNvSpPr/>
          <p:nvPr/>
        </p:nvSpPr>
        <p:spPr>
          <a:xfrm>
            <a:off x="9563100" y="3867150"/>
            <a:ext cx="152400" cy="209550"/>
          </a:xfrm>
          <a:custGeom>
            <a:avLst/>
            <a:gdLst/>
            <a:ahLst/>
            <a:cxnLst/>
            <a:rect l="l" t="t" r="r" b="b"/>
            <a:pathLst>
              <a:path w="152400" h="209550">
                <a:moveTo>
                  <a:pt x="28575" y="0"/>
                </a:moveTo>
                <a:lnTo>
                  <a:pt x="123825" y="0"/>
                </a:lnTo>
                <a:cubicBezTo>
                  <a:pt x="139607" y="0"/>
                  <a:pt x="152400" y="12793"/>
                  <a:pt x="152400" y="28575"/>
                </a:cubicBezTo>
                <a:lnTo>
                  <a:pt x="152400" y="180975"/>
                </a:lnTo>
                <a:cubicBezTo>
                  <a:pt x="152400" y="196757"/>
                  <a:pt x="139607" y="209550"/>
                  <a:pt x="123825" y="209550"/>
                </a:cubicBezTo>
                <a:lnTo>
                  <a:pt x="28575" y="209550"/>
                </a:lnTo>
                <a:cubicBezTo>
                  <a:pt x="12793" y="209550"/>
                  <a:pt x="0" y="196757"/>
                  <a:pt x="0" y="180975"/>
                </a:cubicBezTo>
                <a:lnTo>
                  <a:pt x="0" y="28575"/>
                </a:lnTo>
                <a:cubicBezTo>
                  <a:pt x="0" y="12793"/>
                  <a:pt x="12793" y="0"/>
                  <a:pt x="28575" y="0"/>
                </a:cubicBezTo>
                <a:close/>
              </a:path>
            </a:pathLst>
          </a:custGeom>
          <a:solidFill>
            <a:srgbClr val="DCD7CC"/>
          </a:solidFill>
          <a:ln>
            <a:noFill/>
          </a:ln>
        </p:spPr>
      </p:sp>
      <p:sp>
        <p:nvSpPr>
          <p:cNvPr id="30" name="Freeform 30"/>
          <p:cNvSpPr/>
          <p:nvPr/>
        </p:nvSpPr>
        <p:spPr>
          <a:xfrm>
            <a:off x="9772650" y="3752850"/>
            <a:ext cx="152400" cy="323850"/>
          </a:xfrm>
          <a:custGeom>
            <a:avLst/>
            <a:gdLst/>
            <a:ahLst/>
            <a:cxnLst/>
            <a:rect l="l" t="t" r="r" b="b"/>
            <a:pathLst>
              <a:path w="152400" h="323850">
                <a:moveTo>
                  <a:pt x="28575" y="0"/>
                </a:moveTo>
                <a:lnTo>
                  <a:pt x="123825" y="0"/>
                </a:lnTo>
                <a:cubicBezTo>
                  <a:pt x="139607" y="0"/>
                  <a:pt x="152400" y="12793"/>
                  <a:pt x="152400" y="28575"/>
                </a:cubicBezTo>
                <a:lnTo>
                  <a:pt x="152400" y="295275"/>
                </a:lnTo>
                <a:cubicBezTo>
                  <a:pt x="152400" y="311057"/>
                  <a:pt x="139607" y="323850"/>
                  <a:pt x="123825" y="323850"/>
                </a:cubicBezTo>
                <a:lnTo>
                  <a:pt x="28575" y="323850"/>
                </a:lnTo>
                <a:cubicBezTo>
                  <a:pt x="12793" y="323850"/>
                  <a:pt x="0" y="311057"/>
                  <a:pt x="0" y="295275"/>
                </a:cubicBezTo>
                <a:lnTo>
                  <a:pt x="0" y="28575"/>
                </a:lnTo>
                <a:cubicBezTo>
                  <a:pt x="0" y="12793"/>
                  <a:pt x="12793" y="0"/>
                  <a:pt x="28575" y="0"/>
                </a:cubicBezTo>
                <a:close/>
              </a:path>
            </a:pathLst>
          </a:custGeom>
          <a:solidFill>
            <a:srgbClr val="B8410C"/>
          </a:solidFill>
          <a:ln>
            <a:noFill/>
          </a:ln>
        </p:spPr>
      </p:sp>
      <p:sp>
        <p:nvSpPr>
          <p:cNvPr id="31" name="Freeform 31"/>
          <p:cNvSpPr/>
          <p:nvPr/>
        </p:nvSpPr>
        <p:spPr>
          <a:xfrm>
            <a:off x="9982200" y="3829050"/>
            <a:ext cx="152400" cy="247650"/>
          </a:xfrm>
          <a:custGeom>
            <a:avLst/>
            <a:gdLst/>
            <a:ahLst/>
            <a:cxnLst/>
            <a:rect l="l" t="t" r="r" b="b"/>
            <a:pathLst>
              <a:path w="152400" h="247650">
                <a:moveTo>
                  <a:pt x="28575" y="0"/>
                </a:moveTo>
                <a:lnTo>
                  <a:pt x="123825" y="0"/>
                </a:lnTo>
                <a:cubicBezTo>
                  <a:pt x="139607" y="0"/>
                  <a:pt x="152400" y="12793"/>
                  <a:pt x="152400" y="28575"/>
                </a:cubicBezTo>
                <a:lnTo>
                  <a:pt x="152400" y="219075"/>
                </a:lnTo>
                <a:cubicBezTo>
                  <a:pt x="152400" y="234857"/>
                  <a:pt x="139607" y="247650"/>
                  <a:pt x="123825" y="247650"/>
                </a:cubicBezTo>
                <a:lnTo>
                  <a:pt x="28575" y="247650"/>
                </a:lnTo>
                <a:cubicBezTo>
                  <a:pt x="12793" y="247650"/>
                  <a:pt x="0" y="234857"/>
                  <a:pt x="0" y="219075"/>
                </a:cubicBezTo>
                <a:lnTo>
                  <a:pt x="0" y="28575"/>
                </a:lnTo>
                <a:cubicBezTo>
                  <a:pt x="0" y="12793"/>
                  <a:pt x="12793" y="0"/>
                  <a:pt x="28575" y="0"/>
                </a:cubicBezTo>
                <a:close/>
              </a:path>
            </a:pathLst>
          </a:custGeom>
          <a:solidFill>
            <a:srgbClr val="DCD7CC"/>
          </a:solidFill>
          <a:ln>
            <a:noFill/>
          </a:ln>
        </p:spPr>
      </p:sp>
      <p:sp>
        <p:nvSpPr>
          <p:cNvPr id="32" name="TextBox 32"/>
          <p:cNvSpPr txBox="1"/>
          <p:nvPr/>
        </p:nvSpPr>
        <p:spPr>
          <a:xfrm>
            <a:off x="749618" y="6447949"/>
            <a:ext cx="693699" cy="198120"/>
          </a:xfrm>
          <a:prstGeom prst="rect">
            <a:avLst/>
          </a:prstGeom>
          <a:noFill/>
          <a:ln>
            <a:noFill/>
          </a:ln>
        </p:spPr>
        <p:txBody>
          <a:bodyPr wrap="none" lIns="0" tIns="0" rIns="0" bIns="0" anchor="t" anchorCtr="0">
            <a:spAutoFit/>
          </a:bodyPr>
          <a:lstStyle/>
          <a:p>
            <a:pPr algn="l"/>
            <a:r>
              <a:rPr lang="zh-CN" sz="975" b="1" dirty="0">
                <a:solidFill>
                  <a:srgbClr val="8E8A82"/>
                </a:solidFill>
                <a:latin typeface="Space Grotesk"/>
                <a:ea typeface="Microsoft YaHei"/>
                <a:cs typeface="Space Grotesk"/>
              </a:rPr>
              <a:t>FrameBind</a:t>
            </a:r>
          </a:p>
        </p:txBody>
      </p:sp>
      <p:sp>
        <p:nvSpPr>
          <p:cNvPr id="33" name="TextBox 33"/>
          <p:cNvSpPr txBox="1"/>
          <p:nvPr/>
        </p:nvSpPr>
        <p:spPr>
          <a:xfrm>
            <a:off x="10982063" y="6447949"/>
            <a:ext cx="460319" cy="198120"/>
          </a:xfrm>
          <a:prstGeom prst="rect">
            <a:avLst/>
          </a:prstGeom>
          <a:noFill/>
          <a:ln>
            <a:noFill/>
          </a:ln>
        </p:spPr>
        <p:txBody>
          <a:bodyPr wrap="none" lIns="0" tIns="0" rIns="0" bIns="0" anchor="t" anchorCtr="0">
            <a:spAutoFit/>
          </a:bodyPr>
          <a:lstStyle/>
          <a:p>
            <a:pPr algn="r"/>
            <a:r>
              <a:rPr lang="zh-CN" sz="975" dirty="0">
                <a:solidFill>
                  <a:srgbClr val="8E8A82"/>
                </a:solidFill>
                <a:latin typeface="Inter"/>
                <a:ea typeface="Microsoft YaHei"/>
                <a:cs typeface="Inter"/>
              </a:rPr>
              <a:t>03 / 14</a:t>
            </a:r>
          </a:p>
        </p:txBody>
      </p:sp>
    </p:spTree>
  </p:cSld>
  <p:clrMapOvr>
    <a:masterClrMapping/>
  </p:clrMapOvr>
  <p:transition xmlns:p14="http://schemas.microsoft.com/office/powerpoint/2010/main" p14:dur="400">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AFAF7"/>
          </a:solidFill>
          <a:ln>
            <a:noFill/>
          </a:ln>
        </p:spPr>
      </p:sp>
      <p:sp>
        <p:nvSpPr>
          <p:cNvPr id="3" name="TextBox 3"/>
          <p:cNvSpPr txBox="1"/>
          <p:nvPr/>
        </p:nvSpPr>
        <p:spPr>
          <a:xfrm>
            <a:off x="746760" y="861060"/>
            <a:ext cx="1147820" cy="243840"/>
          </a:xfrm>
          <a:prstGeom prst="rect">
            <a:avLst/>
          </a:prstGeom>
          <a:noFill/>
          <a:ln>
            <a:noFill/>
          </a:ln>
        </p:spPr>
        <p:txBody>
          <a:bodyPr wrap="none" lIns="0" tIns="0" rIns="0" bIns="0" anchor="t" anchorCtr="0">
            <a:spAutoFit/>
          </a:bodyPr>
          <a:lstStyle/>
          <a:p>
            <a:pPr algn="l"/>
            <a:r>
              <a:rPr lang="zh-CN" sz="1200" b="1" dirty="0">
                <a:solidFill>
                  <a:srgbClr val="B8410C"/>
                </a:solidFill>
                <a:latin typeface="Inter"/>
                <a:ea typeface="Microsoft YaHei"/>
                <a:cs typeface="Inter"/>
              </a:rPr>
              <a:t>HOW IT WORKS</a:t>
            </a:r>
          </a:p>
        </p:txBody>
      </p:sp>
      <p:sp>
        <p:nvSpPr>
          <p:cNvPr id="4" name="TextBox 4"/>
          <p:cNvSpPr txBox="1"/>
          <p:nvPr/>
        </p:nvSpPr>
        <p:spPr>
          <a:xfrm>
            <a:off x="702945" y="1145858"/>
            <a:ext cx="4093612" cy="640080"/>
          </a:xfrm>
          <a:prstGeom prst="rect">
            <a:avLst/>
          </a:prstGeom>
          <a:noFill/>
          <a:ln>
            <a:noFill/>
          </a:ln>
        </p:spPr>
        <p:txBody>
          <a:bodyPr wrap="none" lIns="0" tIns="0" rIns="0" bIns="0" anchor="t" anchorCtr="0">
            <a:spAutoFit/>
          </a:bodyPr>
          <a:lstStyle/>
          <a:p>
            <a:pPr algn="l"/>
            <a:r>
              <a:rPr lang="zh-CN" sz="3150" b="1" dirty="0">
                <a:solidFill>
                  <a:srgbClr val="0F0F0F"/>
                </a:solidFill>
                <a:latin typeface="Space Grotesk"/>
                <a:ea typeface="Microsoft YaHei"/>
                <a:cs typeface="Space Grotesk"/>
              </a:rPr>
              <a:t>Three simple steps</a:t>
            </a:r>
          </a:p>
        </p:txBody>
      </p:sp>
      <p:sp>
        <p:nvSpPr>
          <p:cNvPr id="5" name="TextBox 5"/>
          <p:cNvSpPr txBox="1"/>
          <p:nvPr/>
        </p:nvSpPr>
        <p:spPr>
          <a:xfrm>
            <a:off x="741045" y="1669732"/>
            <a:ext cx="6796754" cy="335280"/>
          </a:xfrm>
          <a:prstGeom prst="rect">
            <a:avLst/>
          </a:prstGeom>
          <a:noFill/>
          <a:ln>
            <a:noFill/>
          </a:ln>
        </p:spPr>
        <p:txBody>
          <a:bodyPr wrap="none" lIns="0" tIns="0" rIns="0" bIns="0" anchor="t" anchorCtr="0">
            <a:spAutoFit/>
          </a:bodyPr>
          <a:lstStyle/>
          <a:p>
            <a:pPr algn="l"/>
            <a:r>
              <a:rPr lang="zh-CN" sz="1650" dirty="0">
                <a:solidFill>
                  <a:srgbClr val="6B6660"/>
                </a:solidFill>
                <a:latin typeface="Inter"/>
                <a:ea typeface="Microsoft YaHei"/>
                <a:cs typeface="Inter"/>
              </a:rPr>
              <a:t>From an idea to an editable deck — describe, review, download.</a:t>
            </a:r>
          </a:p>
        </p:txBody>
      </p:sp>
      <p:sp>
        <p:nvSpPr>
          <p:cNvPr id="6" name="Freeform 6"/>
          <p:cNvSpPr/>
          <p:nvPr/>
        </p:nvSpPr>
        <p:spPr>
          <a:xfrm>
            <a:off x="762000" y="2324100"/>
            <a:ext cx="3248025" cy="3276600"/>
          </a:xfrm>
          <a:custGeom>
            <a:avLst/>
            <a:gdLst/>
            <a:ahLst/>
            <a:cxnLst/>
            <a:rect l="l" t="t" r="r" b="b"/>
            <a:pathLst>
              <a:path w="3248025" h="3276600">
                <a:moveTo>
                  <a:pt x="152400" y="0"/>
                </a:moveTo>
                <a:lnTo>
                  <a:pt x="3095625" y="0"/>
                </a:lnTo>
                <a:cubicBezTo>
                  <a:pt x="3179793" y="0"/>
                  <a:pt x="3248025" y="68232"/>
                  <a:pt x="3248025" y="152400"/>
                </a:cubicBezTo>
                <a:lnTo>
                  <a:pt x="3248025" y="3124200"/>
                </a:lnTo>
                <a:cubicBezTo>
                  <a:pt x="3248025" y="3208368"/>
                  <a:pt x="3179793" y="3276600"/>
                  <a:pt x="3095625" y="3276600"/>
                </a:cubicBezTo>
                <a:lnTo>
                  <a:pt x="152400" y="3276600"/>
                </a:lnTo>
                <a:cubicBezTo>
                  <a:pt x="68232" y="3276600"/>
                  <a:pt x="0" y="3208368"/>
                  <a:pt x="0" y="3124200"/>
                </a:cubicBezTo>
                <a:lnTo>
                  <a:pt x="0" y="152400"/>
                </a:lnTo>
                <a:cubicBezTo>
                  <a:pt x="0" y="68232"/>
                  <a:pt x="68232" y="0"/>
                  <a:pt x="152400" y="0"/>
                </a:cubicBezTo>
                <a:close/>
              </a:path>
            </a:pathLst>
          </a:custGeom>
          <a:solidFill>
            <a:srgbClr val="F3F1EA"/>
          </a:solidFill>
          <a:ln w="9525">
            <a:solidFill>
              <a:srgbClr val="E8E4DC"/>
            </a:solidFill>
          </a:ln>
          <a:effectLst>
            <a:outerShdw blurRad="190500" dist="57150" dir="5400000" algn="ctr" rotWithShape="0">
              <a:srgbClr val="0F0F0F">
                <a:alpha val="6000"/>
              </a:srgbClr>
            </a:outerShdw>
          </a:effectLst>
        </p:spPr>
      </p:sp>
      <p:sp>
        <p:nvSpPr>
          <p:cNvPr id="7" name="TextBox 7"/>
          <p:cNvSpPr txBox="1"/>
          <p:nvPr/>
        </p:nvSpPr>
        <p:spPr>
          <a:xfrm>
            <a:off x="971550" y="2733675"/>
            <a:ext cx="807387" cy="914400"/>
          </a:xfrm>
          <a:prstGeom prst="rect">
            <a:avLst/>
          </a:prstGeom>
          <a:noFill/>
          <a:ln>
            <a:noFill/>
          </a:ln>
        </p:spPr>
        <p:txBody>
          <a:bodyPr wrap="none" lIns="0" tIns="0" rIns="0" bIns="0" anchor="t" anchorCtr="0">
            <a:spAutoFit/>
          </a:bodyPr>
          <a:lstStyle/>
          <a:p>
            <a:pPr algn="l"/>
            <a:r>
              <a:rPr lang="zh-CN" sz="4500" b="1" dirty="0">
                <a:solidFill>
                  <a:srgbClr val="B8410C"/>
                </a:solidFill>
                <a:latin typeface="Space Grotesk"/>
                <a:ea typeface="Microsoft YaHei"/>
                <a:cs typeface="Space Grotesk"/>
              </a:rPr>
              <a:t>01</a:t>
            </a:r>
          </a:p>
        </p:txBody>
      </p:sp>
      <p:grpSp>
        <p:nvGrpSpPr>
          <p:cNvPr id="10" name="Group 10"/>
          <p:cNvGrpSpPr/>
          <p:nvPr/>
        </p:nvGrpSpPr>
        <p:grpSpPr>
          <a:xfrm>
            <a:off x="3214688" y="2705100"/>
            <a:ext cx="357187" cy="357188"/>
            <a:chOff x="3214688" y="2705100"/>
            <a:chExt cx="357187" cy="357188"/>
          </a:xfrm>
        </p:grpSpPr>
        <p:sp>
          <p:nvSpPr>
            <p:cNvPr id="8" name="Freeform 8"/>
            <p:cNvSpPr/>
            <p:nvPr/>
          </p:nvSpPr>
          <p:spPr>
            <a:xfrm>
              <a:off x="3214688" y="2793376"/>
              <a:ext cx="268912" cy="268912"/>
            </a:xfrm>
            <a:custGeom>
              <a:avLst/>
              <a:gdLst/>
              <a:ahLst/>
              <a:cxnLst/>
              <a:rect l="l" t="t" r="r" b="b"/>
              <a:pathLst>
                <a:path w="268912" h="268912">
                  <a:moveTo>
                    <a:pt x="173662" y="0"/>
                  </a:moveTo>
                  <a:lnTo>
                    <a:pt x="0" y="173662"/>
                  </a:lnTo>
                  <a:lnTo>
                    <a:pt x="0" y="268912"/>
                  </a:lnTo>
                  <a:lnTo>
                    <a:pt x="95250" y="268912"/>
                  </a:lnTo>
                  <a:lnTo>
                    <a:pt x="268912" y="95250"/>
                  </a:lnTo>
                  <a:lnTo>
                    <a:pt x="173662" y="0"/>
                  </a:lnTo>
                  <a:close/>
                </a:path>
              </a:pathLst>
            </a:custGeom>
            <a:solidFill>
              <a:srgbClr val="0F0F0F"/>
            </a:solidFill>
            <a:ln>
              <a:noFill/>
            </a:ln>
          </p:spPr>
        </p:sp>
        <p:sp>
          <p:nvSpPr>
            <p:cNvPr id="9" name="Freeform 9"/>
            <p:cNvSpPr/>
            <p:nvPr/>
          </p:nvSpPr>
          <p:spPr>
            <a:xfrm>
              <a:off x="3422026" y="2705100"/>
              <a:ext cx="149849" cy="149849"/>
            </a:xfrm>
            <a:custGeom>
              <a:avLst/>
              <a:gdLst/>
              <a:ahLst/>
              <a:cxnLst/>
              <a:rect l="l" t="t" r="r" b="b"/>
              <a:pathLst>
                <a:path w="149849" h="149849">
                  <a:moveTo>
                    <a:pt x="0" y="54599"/>
                  </a:moveTo>
                  <a:lnTo>
                    <a:pt x="95250" y="149849"/>
                  </a:lnTo>
                  <a:lnTo>
                    <a:pt x="130123" y="114977"/>
                  </a:lnTo>
                  <a:cubicBezTo>
                    <a:pt x="142753" y="102346"/>
                    <a:pt x="149849" y="85215"/>
                    <a:pt x="149849" y="67352"/>
                  </a:cubicBezTo>
                  <a:cubicBezTo>
                    <a:pt x="149849" y="30154"/>
                    <a:pt x="119696" y="0"/>
                    <a:pt x="82498" y="0"/>
                  </a:cubicBezTo>
                  <a:cubicBezTo>
                    <a:pt x="64634" y="0"/>
                    <a:pt x="47503" y="7096"/>
                    <a:pt x="34873" y="19727"/>
                  </a:cubicBezTo>
                  <a:lnTo>
                    <a:pt x="0" y="54599"/>
                  </a:lnTo>
                  <a:close/>
                </a:path>
              </a:pathLst>
            </a:custGeom>
            <a:solidFill>
              <a:srgbClr val="0F0F0F"/>
            </a:solidFill>
            <a:ln>
              <a:noFill/>
            </a:ln>
          </p:spPr>
        </p:sp>
      </p:grpSp>
      <p:sp>
        <p:nvSpPr>
          <p:cNvPr id="11" name="TextBox 11"/>
          <p:cNvSpPr txBox="1"/>
          <p:nvPr/>
        </p:nvSpPr>
        <p:spPr>
          <a:xfrm>
            <a:off x="1008698" y="3639979"/>
            <a:ext cx="2807626" cy="320040"/>
          </a:xfrm>
          <a:prstGeom prst="rect">
            <a:avLst/>
          </a:prstGeom>
          <a:noFill/>
          <a:ln>
            <a:noFill/>
          </a:ln>
        </p:spPr>
        <p:txBody>
          <a:bodyPr wrap="none" lIns="0" tIns="0" rIns="0" bIns="0" anchor="t" anchorCtr="0">
            <a:spAutoFit/>
          </a:bodyPr>
          <a:lstStyle/>
          <a:p>
            <a:pPr algn="l"/>
            <a:r>
              <a:rPr lang="zh-CN" sz="1575" b="1" dirty="0">
                <a:solidFill>
                  <a:srgbClr val="0F0F0F"/>
                </a:solidFill>
                <a:latin typeface="Space Grotesk"/>
                <a:ea typeface="Microsoft YaHei"/>
                <a:cs typeface="Space Grotesk"/>
              </a:rPr>
              <a:t>Describe it, or drop a doc</a:t>
            </a:r>
          </a:p>
        </p:txBody>
      </p:sp>
      <p:sp>
        <p:nvSpPr>
          <p:cNvPr id="12" name="TextBox 12"/>
          <p:cNvSpPr txBox="1"/>
          <p:nvPr/>
        </p:nvSpPr>
        <p:spPr>
          <a:xfrm>
            <a:off x="1011555" y="4064318"/>
            <a:ext cx="2581608" cy="274320"/>
          </a:xfrm>
          <a:prstGeom prst="rect">
            <a:avLst/>
          </a:prstGeom>
          <a:noFill/>
          <a:ln>
            <a:noFill/>
          </a:ln>
        </p:spPr>
        <p:txBody>
          <a:bodyPr wrap="none" lIns="0" tIns="0" rIns="0" bIns="0" anchor="t" anchorCtr="0">
            <a:spAutoFit/>
          </a:bodyPr>
          <a:lstStyle/>
          <a:p>
            <a:pPr algn="l"/>
            <a:r>
              <a:rPr lang="zh-CN" sz="1350" dirty="0">
                <a:solidFill>
                  <a:srgbClr val="6B6660"/>
                </a:solidFill>
                <a:latin typeface="Inter"/>
                <a:ea typeface="Microsoft YaHei"/>
                <a:cs typeface="Inter"/>
              </a:rPr>
              <a:t>Tell FrameBind your topic, or</a:t>
            </a:r>
          </a:p>
        </p:txBody>
      </p:sp>
      <p:sp>
        <p:nvSpPr>
          <p:cNvPr id="13" name="TextBox 13"/>
          <p:cNvSpPr txBox="1"/>
          <p:nvPr/>
        </p:nvSpPr>
        <p:spPr>
          <a:xfrm>
            <a:off x="1011555" y="4321492"/>
            <a:ext cx="2635615" cy="274320"/>
          </a:xfrm>
          <a:prstGeom prst="rect">
            <a:avLst/>
          </a:prstGeom>
          <a:noFill/>
          <a:ln>
            <a:noFill/>
          </a:ln>
        </p:spPr>
        <p:txBody>
          <a:bodyPr wrap="none" lIns="0" tIns="0" rIns="0" bIns="0" anchor="t" anchorCtr="0">
            <a:spAutoFit/>
          </a:bodyPr>
          <a:lstStyle/>
          <a:p>
            <a:pPr algn="l"/>
            <a:r>
              <a:rPr lang="zh-CN" sz="1350" dirty="0">
                <a:solidFill>
                  <a:srgbClr val="6B6660"/>
                </a:solidFill>
                <a:latin typeface="Inter"/>
                <a:ea typeface="Microsoft YaHei"/>
                <a:cs typeface="Inter"/>
              </a:rPr>
              <a:t>upload a doc, report or notes</a:t>
            </a:r>
          </a:p>
        </p:txBody>
      </p:sp>
      <p:sp>
        <p:nvSpPr>
          <p:cNvPr id="14" name="TextBox 14"/>
          <p:cNvSpPr txBox="1"/>
          <p:nvPr/>
        </p:nvSpPr>
        <p:spPr>
          <a:xfrm>
            <a:off x="1011555" y="4578668"/>
            <a:ext cx="1276445" cy="274320"/>
          </a:xfrm>
          <a:prstGeom prst="rect">
            <a:avLst/>
          </a:prstGeom>
          <a:noFill/>
          <a:ln>
            <a:noFill/>
          </a:ln>
        </p:spPr>
        <p:txBody>
          <a:bodyPr wrap="none" lIns="0" tIns="0" rIns="0" bIns="0" anchor="t" anchorCtr="0">
            <a:spAutoFit/>
          </a:bodyPr>
          <a:lstStyle/>
          <a:p>
            <a:pPr algn="l"/>
            <a:r>
              <a:rPr lang="zh-CN" sz="1350" dirty="0">
                <a:solidFill>
                  <a:srgbClr val="6B6660"/>
                </a:solidFill>
                <a:latin typeface="Inter"/>
                <a:ea typeface="Microsoft YaHei"/>
                <a:cs typeface="Inter"/>
              </a:rPr>
              <a:t>to build from.</a:t>
            </a:r>
          </a:p>
        </p:txBody>
      </p:sp>
      <p:sp>
        <p:nvSpPr>
          <p:cNvPr id="15" name="Freeform 15"/>
          <p:cNvSpPr/>
          <p:nvPr/>
        </p:nvSpPr>
        <p:spPr>
          <a:xfrm>
            <a:off x="4124325" y="3962400"/>
            <a:ext cx="228600" cy="9525"/>
          </a:xfrm>
          <a:custGeom>
            <a:avLst/>
            <a:gdLst/>
            <a:ahLst/>
            <a:cxnLst/>
            <a:rect l="l" t="t" r="r" b="b"/>
            <a:pathLst>
              <a:path w="228600" h="9525">
                <a:moveTo>
                  <a:pt x="0" y="0"/>
                </a:moveTo>
                <a:lnTo>
                  <a:pt x="228600" y="0"/>
                </a:lnTo>
              </a:path>
            </a:pathLst>
          </a:custGeom>
          <a:solidFill>
            <a:srgbClr val="000000"/>
          </a:solidFill>
          <a:ln w="23812" cap="rnd">
            <a:solidFill>
              <a:srgbClr val="8E8A82"/>
            </a:solidFill>
          </a:ln>
        </p:spPr>
      </p:sp>
      <p:sp>
        <p:nvSpPr>
          <p:cNvPr id="16" name="Freeform 16"/>
          <p:cNvSpPr/>
          <p:nvPr/>
        </p:nvSpPr>
        <p:spPr>
          <a:xfrm>
            <a:off x="4295775" y="3905250"/>
            <a:ext cx="76200" cy="114300"/>
          </a:xfrm>
          <a:custGeom>
            <a:avLst/>
            <a:gdLst/>
            <a:ahLst/>
            <a:cxnLst/>
            <a:rect l="l" t="t" r="r" b="b"/>
            <a:pathLst>
              <a:path w="76200" h="114300">
                <a:moveTo>
                  <a:pt x="0" y="0"/>
                </a:moveTo>
                <a:lnTo>
                  <a:pt x="76200" y="57150"/>
                </a:lnTo>
                <a:lnTo>
                  <a:pt x="0" y="114300"/>
                </a:lnTo>
                <a:close/>
              </a:path>
            </a:pathLst>
          </a:custGeom>
          <a:solidFill>
            <a:srgbClr val="8E8A82"/>
          </a:solidFill>
          <a:ln>
            <a:noFill/>
          </a:ln>
        </p:spPr>
      </p:sp>
      <p:sp>
        <p:nvSpPr>
          <p:cNvPr id="17" name="Freeform 17"/>
          <p:cNvSpPr/>
          <p:nvPr/>
        </p:nvSpPr>
        <p:spPr>
          <a:xfrm>
            <a:off x="4467225" y="2324100"/>
            <a:ext cx="3248025" cy="3276600"/>
          </a:xfrm>
          <a:custGeom>
            <a:avLst/>
            <a:gdLst/>
            <a:ahLst/>
            <a:cxnLst/>
            <a:rect l="l" t="t" r="r" b="b"/>
            <a:pathLst>
              <a:path w="3248025" h="3276600">
                <a:moveTo>
                  <a:pt x="152400" y="0"/>
                </a:moveTo>
                <a:lnTo>
                  <a:pt x="3095625" y="0"/>
                </a:lnTo>
                <a:cubicBezTo>
                  <a:pt x="3179793" y="0"/>
                  <a:pt x="3248025" y="68232"/>
                  <a:pt x="3248025" y="152400"/>
                </a:cubicBezTo>
                <a:lnTo>
                  <a:pt x="3248025" y="3124200"/>
                </a:lnTo>
                <a:cubicBezTo>
                  <a:pt x="3248025" y="3208368"/>
                  <a:pt x="3179793" y="3276600"/>
                  <a:pt x="3095625" y="3276600"/>
                </a:cubicBezTo>
                <a:lnTo>
                  <a:pt x="152400" y="3276600"/>
                </a:lnTo>
                <a:cubicBezTo>
                  <a:pt x="68232" y="3276600"/>
                  <a:pt x="0" y="3208368"/>
                  <a:pt x="0" y="3124200"/>
                </a:cubicBezTo>
                <a:lnTo>
                  <a:pt x="0" y="152400"/>
                </a:lnTo>
                <a:cubicBezTo>
                  <a:pt x="0" y="68232"/>
                  <a:pt x="68232" y="0"/>
                  <a:pt x="152400" y="0"/>
                </a:cubicBezTo>
                <a:close/>
              </a:path>
            </a:pathLst>
          </a:custGeom>
          <a:solidFill>
            <a:srgbClr val="F3F1EA"/>
          </a:solidFill>
          <a:ln w="9525">
            <a:solidFill>
              <a:srgbClr val="E8E4DC"/>
            </a:solidFill>
          </a:ln>
          <a:effectLst>
            <a:outerShdw blurRad="190500" dist="57150" dir="5400000" algn="ctr" rotWithShape="0">
              <a:srgbClr val="0F0F0F">
                <a:alpha val="6000"/>
              </a:srgbClr>
            </a:outerShdw>
          </a:effectLst>
        </p:spPr>
      </p:sp>
      <p:sp>
        <p:nvSpPr>
          <p:cNvPr id="18" name="TextBox 18"/>
          <p:cNvSpPr txBox="1"/>
          <p:nvPr/>
        </p:nvSpPr>
        <p:spPr>
          <a:xfrm>
            <a:off x="4676775" y="2733675"/>
            <a:ext cx="807387" cy="914400"/>
          </a:xfrm>
          <a:prstGeom prst="rect">
            <a:avLst/>
          </a:prstGeom>
          <a:noFill/>
          <a:ln>
            <a:noFill/>
          </a:ln>
        </p:spPr>
        <p:txBody>
          <a:bodyPr wrap="none" lIns="0" tIns="0" rIns="0" bIns="0" anchor="t" anchorCtr="0">
            <a:spAutoFit/>
          </a:bodyPr>
          <a:lstStyle/>
          <a:p>
            <a:pPr algn="l"/>
            <a:r>
              <a:rPr lang="zh-CN" sz="4500" b="1" dirty="0">
                <a:solidFill>
                  <a:srgbClr val="B8410C"/>
                </a:solidFill>
                <a:latin typeface="Space Grotesk"/>
                <a:ea typeface="Microsoft YaHei"/>
                <a:cs typeface="Space Grotesk"/>
              </a:rPr>
              <a:t>02</a:t>
            </a:r>
          </a:p>
        </p:txBody>
      </p:sp>
      <p:grpSp>
        <p:nvGrpSpPr>
          <p:cNvPr id="21" name="Group 21"/>
          <p:cNvGrpSpPr/>
          <p:nvPr/>
        </p:nvGrpSpPr>
        <p:grpSpPr>
          <a:xfrm>
            <a:off x="6919912" y="2728912"/>
            <a:ext cx="333375" cy="333375"/>
            <a:chOff x="6919912" y="2728912"/>
            <a:chExt cx="333375" cy="333375"/>
          </a:xfrm>
        </p:grpSpPr>
        <p:sp>
          <p:nvSpPr>
            <p:cNvPr id="19" name="Freeform 19"/>
            <p:cNvSpPr/>
            <p:nvPr/>
          </p:nvSpPr>
          <p:spPr>
            <a:xfrm>
              <a:off x="6919912" y="2728912"/>
              <a:ext cx="333375" cy="142875"/>
            </a:xfrm>
            <a:custGeom>
              <a:avLst/>
              <a:gdLst/>
              <a:ahLst/>
              <a:cxnLst/>
              <a:rect l="l" t="t" r="r" b="b"/>
              <a:pathLst>
                <a:path w="333375" h="142875">
                  <a:moveTo>
                    <a:pt x="47625" y="0"/>
                  </a:moveTo>
                  <a:lnTo>
                    <a:pt x="166688" y="0"/>
                  </a:lnTo>
                  <a:lnTo>
                    <a:pt x="166688" y="47625"/>
                  </a:lnTo>
                  <a:lnTo>
                    <a:pt x="333375" y="47625"/>
                  </a:lnTo>
                  <a:lnTo>
                    <a:pt x="333375" y="95250"/>
                  </a:lnTo>
                  <a:lnTo>
                    <a:pt x="166688" y="95250"/>
                  </a:lnTo>
                  <a:lnTo>
                    <a:pt x="166688" y="142875"/>
                  </a:lnTo>
                  <a:lnTo>
                    <a:pt x="47625" y="142875"/>
                  </a:lnTo>
                  <a:lnTo>
                    <a:pt x="47625" y="95250"/>
                  </a:lnTo>
                  <a:lnTo>
                    <a:pt x="0" y="95250"/>
                  </a:lnTo>
                  <a:lnTo>
                    <a:pt x="0" y="47625"/>
                  </a:lnTo>
                  <a:lnTo>
                    <a:pt x="47625" y="47625"/>
                  </a:lnTo>
                  <a:lnTo>
                    <a:pt x="47625" y="0"/>
                  </a:lnTo>
                  <a:close/>
                </a:path>
              </a:pathLst>
            </a:custGeom>
            <a:solidFill>
              <a:srgbClr val="0F0F0F"/>
            </a:solidFill>
            <a:ln>
              <a:noFill/>
            </a:ln>
          </p:spPr>
        </p:sp>
        <p:sp>
          <p:nvSpPr>
            <p:cNvPr id="20" name="Freeform 20"/>
            <p:cNvSpPr/>
            <p:nvPr/>
          </p:nvSpPr>
          <p:spPr>
            <a:xfrm>
              <a:off x="6919912" y="2919412"/>
              <a:ext cx="333375" cy="142875"/>
            </a:xfrm>
            <a:custGeom>
              <a:avLst/>
              <a:gdLst/>
              <a:ahLst/>
              <a:cxnLst/>
              <a:rect l="l" t="t" r="r" b="b"/>
              <a:pathLst>
                <a:path w="333375" h="142875">
                  <a:moveTo>
                    <a:pt x="285750" y="95250"/>
                  </a:moveTo>
                  <a:lnTo>
                    <a:pt x="333375" y="95250"/>
                  </a:lnTo>
                  <a:lnTo>
                    <a:pt x="333375" y="47625"/>
                  </a:lnTo>
                  <a:lnTo>
                    <a:pt x="285750" y="47625"/>
                  </a:lnTo>
                  <a:lnTo>
                    <a:pt x="285750" y="0"/>
                  </a:lnTo>
                  <a:lnTo>
                    <a:pt x="166688" y="0"/>
                  </a:lnTo>
                  <a:lnTo>
                    <a:pt x="166688" y="47625"/>
                  </a:lnTo>
                  <a:lnTo>
                    <a:pt x="0" y="47625"/>
                  </a:lnTo>
                  <a:lnTo>
                    <a:pt x="0" y="95250"/>
                  </a:lnTo>
                  <a:lnTo>
                    <a:pt x="166688" y="95250"/>
                  </a:lnTo>
                  <a:lnTo>
                    <a:pt x="166688" y="142875"/>
                  </a:lnTo>
                  <a:lnTo>
                    <a:pt x="285750" y="142875"/>
                  </a:lnTo>
                  <a:lnTo>
                    <a:pt x="285750" y="95250"/>
                  </a:lnTo>
                  <a:close/>
                </a:path>
              </a:pathLst>
            </a:custGeom>
            <a:solidFill>
              <a:srgbClr val="0F0F0F"/>
            </a:solidFill>
            <a:ln>
              <a:noFill/>
            </a:ln>
          </p:spPr>
        </p:sp>
      </p:grpSp>
      <p:sp>
        <p:nvSpPr>
          <p:cNvPr id="22" name="TextBox 22"/>
          <p:cNvSpPr txBox="1"/>
          <p:nvPr/>
        </p:nvSpPr>
        <p:spPr>
          <a:xfrm>
            <a:off x="4713922" y="3639979"/>
            <a:ext cx="2719415" cy="320040"/>
          </a:xfrm>
          <a:prstGeom prst="rect">
            <a:avLst/>
          </a:prstGeom>
          <a:noFill/>
          <a:ln>
            <a:noFill/>
          </a:ln>
        </p:spPr>
        <p:txBody>
          <a:bodyPr wrap="none" lIns="0" tIns="0" rIns="0" bIns="0" anchor="t" anchorCtr="0">
            <a:spAutoFit/>
          </a:bodyPr>
          <a:lstStyle/>
          <a:p>
            <a:pPr algn="l"/>
            <a:r>
              <a:rPr lang="zh-CN" sz="1575" b="1" dirty="0">
                <a:solidFill>
                  <a:srgbClr val="0F0F0F"/>
                </a:solidFill>
                <a:latin typeface="Space Grotesk"/>
                <a:ea typeface="Microsoft YaHei"/>
                <a:cs typeface="Space Grotesk"/>
              </a:rPr>
              <a:t>Review the proposed plan</a:t>
            </a:r>
          </a:p>
        </p:txBody>
      </p:sp>
      <p:sp>
        <p:nvSpPr>
          <p:cNvPr id="23" name="TextBox 23"/>
          <p:cNvSpPr txBox="1"/>
          <p:nvPr/>
        </p:nvSpPr>
        <p:spPr>
          <a:xfrm>
            <a:off x="4716780" y="4064318"/>
            <a:ext cx="2383584" cy="274320"/>
          </a:xfrm>
          <a:prstGeom prst="rect">
            <a:avLst/>
          </a:prstGeom>
          <a:noFill/>
          <a:ln>
            <a:noFill/>
          </a:ln>
        </p:spPr>
        <p:txBody>
          <a:bodyPr wrap="none" lIns="0" tIns="0" rIns="0" bIns="0" anchor="t" anchorCtr="0">
            <a:spAutoFit/>
          </a:bodyPr>
          <a:lstStyle/>
          <a:p>
            <a:pPr algn="l"/>
            <a:r>
              <a:rPr lang="zh-CN" sz="1350" dirty="0">
                <a:solidFill>
                  <a:srgbClr val="6B6660"/>
                </a:solidFill>
                <a:latin typeface="Inter"/>
                <a:ea typeface="Microsoft YaHei"/>
                <a:cs typeface="Inter"/>
              </a:rPr>
              <a:t>See the suggested outline,</a:t>
            </a:r>
          </a:p>
        </p:txBody>
      </p:sp>
      <p:sp>
        <p:nvSpPr>
          <p:cNvPr id="24" name="TextBox 24"/>
          <p:cNvSpPr txBox="1"/>
          <p:nvPr/>
        </p:nvSpPr>
        <p:spPr>
          <a:xfrm>
            <a:off x="4716780" y="4321492"/>
            <a:ext cx="2437590" cy="274320"/>
          </a:xfrm>
          <a:prstGeom prst="rect">
            <a:avLst/>
          </a:prstGeom>
          <a:noFill/>
          <a:ln>
            <a:noFill/>
          </a:ln>
        </p:spPr>
        <p:txBody>
          <a:bodyPr wrap="none" lIns="0" tIns="0" rIns="0" bIns="0" anchor="t" anchorCtr="0">
            <a:spAutoFit/>
          </a:bodyPr>
          <a:lstStyle/>
          <a:p>
            <a:pPr algn="l"/>
            <a:r>
              <a:rPr lang="zh-CN" sz="1350" dirty="0">
                <a:solidFill>
                  <a:srgbClr val="6B6660"/>
                </a:solidFill>
                <a:latin typeface="Inter"/>
                <a:ea typeface="Microsoft YaHei"/>
                <a:cs typeface="Inter"/>
              </a:rPr>
              <a:t>colours, fonts and layout —</a:t>
            </a:r>
          </a:p>
        </p:txBody>
      </p:sp>
      <p:sp>
        <p:nvSpPr>
          <p:cNvPr id="25" name="TextBox 25"/>
          <p:cNvSpPr txBox="1"/>
          <p:nvPr/>
        </p:nvSpPr>
        <p:spPr>
          <a:xfrm>
            <a:off x="4716780" y="4578668"/>
            <a:ext cx="2527602" cy="274320"/>
          </a:xfrm>
          <a:prstGeom prst="rect">
            <a:avLst/>
          </a:prstGeom>
          <a:noFill/>
          <a:ln>
            <a:noFill/>
          </a:ln>
        </p:spPr>
        <p:txBody>
          <a:bodyPr wrap="none" lIns="0" tIns="0" rIns="0" bIns="0" anchor="t" anchorCtr="0">
            <a:spAutoFit/>
          </a:bodyPr>
          <a:lstStyle/>
          <a:p>
            <a:pPr algn="l"/>
            <a:r>
              <a:rPr lang="zh-CN" sz="1350" dirty="0">
                <a:solidFill>
                  <a:srgbClr val="6B6660"/>
                </a:solidFill>
                <a:latin typeface="Inter"/>
                <a:ea typeface="Microsoft YaHei"/>
                <a:cs typeface="Inter"/>
              </a:rPr>
              <a:t>adjust anything beforehand.</a:t>
            </a:r>
          </a:p>
        </p:txBody>
      </p:sp>
      <p:sp>
        <p:nvSpPr>
          <p:cNvPr id="26" name="Freeform 26"/>
          <p:cNvSpPr/>
          <p:nvPr/>
        </p:nvSpPr>
        <p:spPr>
          <a:xfrm>
            <a:off x="7829550" y="3962400"/>
            <a:ext cx="228600" cy="9525"/>
          </a:xfrm>
          <a:custGeom>
            <a:avLst/>
            <a:gdLst/>
            <a:ahLst/>
            <a:cxnLst/>
            <a:rect l="l" t="t" r="r" b="b"/>
            <a:pathLst>
              <a:path w="228600" h="9525">
                <a:moveTo>
                  <a:pt x="0" y="0"/>
                </a:moveTo>
                <a:lnTo>
                  <a:pt x="228600" y="0"/>
                </a:lnTo>
              </a:path>
            </a:pathLst>
          </a:custGeom>
          <a:solidFill>
            <a:srgbClr val="000000"/>
          </a:solidFill>
          <a:ln w="23812" cap="rnd">
            <a:solidFill>
              <a:srgbClr val="8E8A82"/>
            </a:solidFill>
          </a:ln>
        </p:spPr>
      </p:sp>
      <p:sp>
        <p:nvSpPr>
          <p:cNvPr id="27" name="Freeform 27"/>
          <p:cNvSpPr/>
          <p:nvPr/>
        </p:nvSpPr>
        <p:spPr>
          <a:xfrm>
            <a:off x="8001000" y="3905250"/>
            <a:ext cx="76200" cy="114300"/>
          </a:xfrm>
          <a:custGeom>
            <a:avLst/>
            <a:gdLst/>
            <a:ahLst/>
            <a:cxnLst/>
            <a:rect l="l" t="t" r="r" b="b"/>
            <a:pathLst>
              <a:path w="76200" h="114300">
                <a:moveTo>
                  <a:pt x="0" y="0"/>
                </a:moveTo>
                <a:lnTo>
                  <a:pt x="76200" y="57150"/>
                </a:lnTo>
                <a:lnTo>
                  <a:pt x="0" y="114300"/>
                </a:lnTo>
                <a:close/>
              </a:path>
            </a:pathLst>
          </a:custGeom>
          <a:solidFill>
            <a:srgbClr val="8E8A82"/>
          </a:solidFill>
          <a:ln>
            <a:noFill/>
          </a:ln>
        </p:spPr>
      </p:sp>
      <p:sp>
        <p:nvSpPr>
          <p:cNvPr id="28" name="Freeform 28"/>
          <p:cNvSpPr/>
          <p:nvPr/>
        </p:nvSpPr>
        <p:spPr>
          <a:xfrm>
            <a:off x="8172450" y="2324100"/>
            <a:ext cx="3248025" cy="3276600"/>
          </a:xfrm>
          <a:custGeom>
            <a:avLst/>
            <a:gdLst/>
            <a:ahLst/>
            <a:cxnLst/>
            <a:rect l="l" t="t" r="r" b="b"/>
            <a:pathLst>
              <a:path w="3248025" h="3276600">
                <a:moveTo>
                  <a:pt x="152400" y="0"/>
                </a:moveTo>
                <a:lnTo>
                  <a:pt x="3095625" y="0"/>
                </a:lnTo>
                <a:cubicBezTo>
                  <a:pt x="3179793" y="0"/>
                  <a:pt x="3248025" y="68232"/>
                  <a:pt x="3248025" y="152400"/>
                </a:cubicBezTo>
                <a:lnTo>
                  <a:pt x="3248025" y="3124200"/>
                </a:lnTo>
                <a:cubicBezTo>
                  <a:pt x="3248025" y="3208368"/>
                  <a:pt x="3179793" y="3276600"/>
                  <a:pt x="3095625" y="3276600"/>
                </a:cubicBezTo>
                <a:lnTo>
                  <a:pt x="152400" y="3276600"/>
                </a:lnTo>
                <a:cubicBezTo>
                  <a:pt x="68232" y="3276600"/>
                  <a:pt x="0" y="3208368"/>
                  <a:pt x="0" y="3124200"/>
                </a:cubicBezTo>
                <a:lnTo>
                  <a:pt x="0" y="152400"/>
                </a:lnTo>
                <a:cubicBezTo>
                  <a:pt x="0" y="68232"/>
                  <a:pt x="68232" y="0"/>
                  <a:pt x="152400" y="0"/>
                </a:cubicBezTo>
                <a:close/>
              </a:path>
            </a:pathLst>
          </a:custGeom>
          <a:solidFill>
            <a:srgbClr val="F3F1EA"/>
          </a:solidFill>
          <a:ln w="9525">
            <a:solidFill>
              <a:srgbClr val="E8E4DC"/>
            </a:solidFill>
          </a:ln>
          <a:effectLst>
            <a:outerShdw blurRad="190500" dist="57150" dir="5400000" algn="ctr" rotWithShape="0">
              <a:srgbClr val="0F0F0F">
                <a:alpha val="6000"/>
              </a:srgbClr>
            </a:outerShdw>
          </a:effectLst>
        </p:spPr>
      </p:sp>
      <p:sp>
        <p:nvSpPr>
          <p:cNvPr id="29" name="TextBox 29"/>
          <p:cNvSpPr txBox="1"/>
          <p:nvPr/>
        </p:nvSpPr>
        <p:spPr>
          <a:xfrm>
            <a:off x="8382000" y="2733675"/>
            <a:ext cx="807387" cy="914400"/>
          </a:xfrm>
          <a:prstGeom prst="rect">
            <a:avLst/>
          </a:prstGeom>
          <a:noFill/>
          <a:ln>
            <a:noFill/>
          </a:ln>
        </p:spPr>
        <p:txBody>
          <a:bodyPr wrap="none" lIns="0" tIns="0" rIns="0" bIns="0" anchor="t" anchorCtr="0">
            <a:spAutoFit/>
          </a:bodyPr>
          <a:lstStyle/>
          <a:p>
            <a:pPr algn="l"/>
            <a:r>
              <a:rPr lang="zh-CN" sz="4500" b="1" dirty="0">
                <a:solidFill>
                  <a:srgbClr val="B8410C"/>
                </a:solidFill>
                <a:latin typeface="Space Grotesk"/>
                <a:ea typeface="Microsoft YaHei"/>
                <a:cs typeface="Space Grotesk"/>
              </a:rPr>
              <a:t>03</a:t>
            </a:r>
          </a:p>
        </p:txBody>
      </p:sp>
      <p:grpSp>
        <p:nvGrpSpPr>
          <p:cNvPr id="32" name="Group 32"/>
          <p:cNvGrpSpPr/>
          <p:nvPr/>
        </p:nvGrpSpPr>
        <p:grpSpPr>
          <a:xfrm>
            <a:off x="10648950" y="2705100"/>
            <a:ext cx="285750" cy="381000"/>
            <a:chOff x="10648950" y="2705100"/>
            <a:chExt cx="285750" cy="381000"/>
          </a:xfrm>
        </p:grpSpPr>
        <p:sp>
          <p:nvSpPr>
            <p:cNvPr id="30" name="Freeform 30"/>
            <p:cNvSpPr/>
            <p:nvPr/>
          </p:nvSpPr>
          <p:spPr>
            <a:xfrm>
              <a:off x="10648950" y="2705100"/>
              <a:ext cx="285750" cy="381000"/>
            </a:xfrm>
            <a:custGeom>
              <a:avLst/>
              <a:gdLst/>
              <a:ahLst/>
              <a:cxnLst/>
              <a:rect l="l" t="t" r="r" b="b"/>
              <a:pathLst>
                <a:path w="285750" h="381000">
                  <a:moveTo>
                    <a:pt x="119062" y="0"/>
                  </a:moveTo>
                  <a:lnTo>
                    <a:pt x="0" y="0"/>
                  </a:lnTo>
                  <a:lnTo>
                    <a:pt x="0" y="381000"/>
                  </a:lnTo>
                  <a:lnTo>
                    <a:pt x="285750" y="381000"/>
                  </a:lnTo>
                  <a:lnTo>
                    <a:pt x="285750" y="166688"/>
                  </a:lnTo>
                  <a:lnTo>
                    <a:pt x="119062" y="166688"/>
                  </a:lnTo>
                  <a:lnTo>
                    <a:pt x="119062" y="0"/>
                  </a:lnTo>
                  <a:close/>
                </a:path>
              </a:pathLst>
            </a:custGeom>
            <a:solidFill>
              <a:srgbClr val="0F0F0F"/>
            </a:solidFill>
            <a:ln>
              <a:noFill/>
            </a:ln>
          </p:spPr>
        </p:sp>
        <p:sp>
          <p:nvSpPr>
            <p:cNvPr id="31" name="Freeform 31"/>
            <p:cNvSpPr/>
            <p:nvPr/>
          </p:nvSpPr>
          <p:spPr>
            <a:xfrm>
              <a:off x="10815638" y="2705100"/>
              <a:ext cx="119062" cy="119062"/>
            </a:xfrm>
            <a:custGeom>
              <a:avLst/>
              <a:gdLst/>
              <a:ahLst/>
              <a:cxnLst/>
              <a:rect l="l" t="t" r="r" b="b"/>
              <a:pathLst>
                <a:path w="119062" h="119062">
                  <a:moveTo>
                    <a:pt x="0" y="0"/>
                  </a:moveTo>
                  <a:lnTo>
                    <a:pt x="0" y="119062"/>
                  </a:lnTo>
                  <a:lnTo>
                    <a:pt x="119062" y="119062"/>
                  </a:lnTo>
                  <a:lnTo>
                    <a:pt x="0" y="0"/>
                  </a:lnTo>
                  <a:close/>
                </a:path>
              </a:pathLst>
            </a:custGeom>
            <a:solidFill>
              <a:srgbClr val="0F0F0F"/>
            </a:solidFill>
            <a:ln>
              <a:noFill/>
            </a:ln>
          </p:spPr>
        </p:sp>
      </p:grpSp>
      <p:sp>
        <p:nvSpPr>
          <p:cNvPr id="33" name="TextBox 33"/>
          <p:cNvSpPr txBox="1"/>
          <p:nvPr/>
        </p:nvSpPr>
        <p:spPr>
          <a:xfrm>
            <a:off x="8419148" y="3639979"/>
            <a:ext cx="2311439" cy="320040"/>
          </a:xfrm>
          <a:prstGeom prst="rect">
            <a:avLst/>
          </a:prstGeom>
          <a:noFill/>
          <a:ln>
            <a:noFill/>
          </a:ln>
        </p:spPr>
        <p:txBody>
          <a:bodyPr wrap="none" lIns="0" tIns="0" rIns="0" bIns="0" anchor="t" anchorCtr="0">
            <a:spAutoFit/>
          </a:bodyPr>
          <a:lstStyle/>
          <a:p>
            <a:pPr algn="l"/>
            <a:r>
              <a:rPr lang="zh-CN" sz="1575" b="1" dirty="0">
                <a:solidFill>
                  <a:srgbClr val="0F0F0F"/>
                </a:solidFill>
                <a:latin typeface="Space Grotesk"/>
                <a:ea typeface="Microsoft YaHei"/>
                <a:cs typeface="Space Grotesk"/>
              </a:rPr>
              <a:t>Get an editable .pptx</a:t>
            </a:r>
          </a:p>
        </p:txBody>
      </p:sp>
      <p:sp>
        <p:nvSpPr>
          <p:cNvPr id="34" name="TextBox 34"/>
          <p:cNvSpPr txBox="1"/>
          <p:nvPr/>
        </p:nvSpPr>
        <p:spPr>
          <a:xfrm>
            <a:off x="8422005" y="4064318"/>
            <a:ext cx="2410587" cy="274320"/>
          </a:xfrm>
          <a:prstGeom prst="rect">
            <a:avLst/>
          </a:prstGeom>
          <a:noFill/>
          <a:ln>
            <a:noFill/>
          </a:ln>
        </p:spPr>
        <p:txBody>
          <a:bodyPr wrap="none" lIns="0" tIns="0" rIns="0" bIns="0" anchor="t" anchorCtr="0">
            <a:spAutoFit/>
          </a:bodyPr>
          <a:lstStyle/>
          <a:p>
            <a:pPr algn="l"/>
            <a:r>
              <a:rPr lang="zh-CN" sz="1350" dirty="0">
                <a:solidFill>
                  <a:srgbClr val="6B6660"/>
                </a:solidFill>
                <a:latin typeface="Inter"/>
                <a:ea typeface="Microsoft YaHei"/>
                <a:cs typeface="Inter"/>
              </a:rPr>
              <a:t>Download a real PowerPoint</a:t>
            </a:r>
          </a:p>
        </p:txBody>
      </p:sp>
      <p:sp>
        <p:nvSpPr>
          <p:cNvPr id="35" name="TextBox 35"/>
          <p:cNvSpPr txBox="1"/>
          <p:nvPr/>
        </p:nvSpPr>
        <p:spPr>
          <a:xfrm>
            <a:off x="8422005" y="4321492"/>
            <a:ext cx="2608612" cy="274320"/>
          </a:xfrm>
          <a:prstGeom prst="rect">
            <a:avLst/>
          </a:prstGeom>
          <a:noFill/>
          <a:ln>
            <a:noFill/>
          </a:ln>
        </p:spPr>
        <p:txBody>
          <a:bodyPr wrap="none" lIns="0" tIns="0" rIns="0" bIns="0" anchor="t" anchorCtr="0">
            <a:spAutoFit/>
          </a:bodyPr>
          <a:lstStyle/>
          <a:p>
            <a:pPr algn="l"/>
            <a:r>
              <a:rPr lang="zh-CN" sz="1350" dirty="0">
                <a:solidFill>
                  <a:srgbClr val="6B6660"/>
                </a:solidFill>
                <a:latin typeface="Inter"/>
                <a:ea typeface="Microsoft YaHei"/>
                <a:cs typeface="Inter"/>
              </a:rPr>
              <a:t>you can tweak in PowerPoint,</a:t>
            </a:r>
          </a:p>
        </p:txBody>
      </p:sp>
      <p:sp>
        <p:nvSpPr>
          <p:cNvPr id="36" name="TextBox 36"/>
          <p:cNvSpPr txBox="1"/>
          <p:nvPr/>
        </p:nvSpPr>
        <p:spPr>
          <a:xfrm>
            <a:off x="8422005" y="4578668"/>
            <a:ext cx="2239566" cy="274320"/>
          </a:xfrm>
          <a:prstGeom prst="rect">
            <a:avLst/>
          </a:prstGeom>
          <a:noFill/>
          <a:ln>
            <a:noFill/>
          </a:ln>
        </p:spPr>
        <p:txBody>
          <a:bodyPr wrap="none" lIns="0" tIns="0" rIns="0" bIns="0" anchor="t" anchorCtr="0">
            <a:spAutoFit/>
          </a:bodyPr>
          <a:lstStyle/>
          <a:p>
            <a:pPr algn="l"/>
            <a:r>
              <a:rPr lang="zh-CN" sz="1350" dirty="0">
                <a:solidFill>
                  <a:srgbClr val="6B6660"/>
                </a:solidFill>
                <a:latin typeface="Inter"/>
                <a:ea typeface="Microsoft YaHei"/>
                <a:cs typeface="Inter"/>
              </a:rPr>
              <a:t>Keynote or Google Slides.</a:t>
            </a:r>
          </a:p>
        </p:txBody>
      </p:sp>
      <p:sp>
        <p:nvSpPr>
          <p:cNvPr id="37" name="TextBox 37"/>
          <p:cNvSpPr txBox="1"/>
          <p:nvPr/>
        </p:nvSpPr>
        <p:spPr>
          <a:xfrm>
            <a:off x="749618" y="6447949"/>
            <a:ext cx="693699" cy="198120"/>
          </a:xfrm>
          <a:prstGeom prst="rect">
            <a:avLst/>
          </a:prstGeom>
          <a:noFill/>
          <a:ln>
            <a:noFill/>
          </a:ln>
        </p:spPr>
        <p:txBody>
          <a:bodyPr wrap="none" lIns="0" tIns="0" rIns="0" bIns="0" anchor="t" anchorCtr="0">
            <a:spAutoFit/>
          </a:bodyPr>
          <a:lstStyle/>
          <a:p>
            <a:pPr algn="l"/>
            <a:r>
              <a:rPr lang="zh-CN" sz="975" b="1" dirty="0">
                <a:solidFill>
                  <a:srgbClr val="8E8A82"/>
                </a:solidFill>
                <a:latin typeface="Space Grotesk"/>
                <a:ea typeface="Microsoft YaHei"/>
                <a:cs typeface="Space Grotesk"/>
              </a:rPr>
              <a:t>FrameBind</a:t>
            </a:r>
          </a:p>
        </p:txBody>
      </p:sp>
      <p:sp>
        <p:nvSpPr>
          <p:cNvPr id="38" name="TextBox 38"/>
          <p:cNvSpPr txBox="1"/>
          <p:nvPr/>
        </p:nvSpPr>
        <p:spPr>
          <a:xfrm>
            <a:off x="10982063" y="6447949"/>
            <a:ext cx="460319" cy="198120"/>
          </a:xfrm>
          <a:prstGeom prst="rect">
            <a:avLst/>
          </a:prstGeom>
          <a:noFill/>
          <a:ln>
            <a:noFill/>
          </a:ln>
        </p:spPr>
        <p:txBody>
          <a:bodyPr wrap="none" lIns="0" tIns="0" rIns="0" bIns="0" anchor="t" anchorCtr="0">
            <a:spAutoFit/>
          </a:bodyPr>
          <a:lstStyle/>
          <a:p>
            <a:pPr algn="r"/>
            <a:r>
              <a:rPr lang="zh-CN" sz="975" dirty="0">
                <a:solidFill>
                  <a:srgbClr val="8E8A82"/>
                </a:solidFill>
                <a:latin typeface="Inter"/>
                <a:ea typeface="Microsoft YaHei"/>
                <a:cs typeface="Inter"/>
              </a:rPr>
              <a:t>04 / 14</a:t>
            </a:r>
          </a:p>
        </p:txBody>
      </p:sp>
    </p:spTree>
  </p:cSld>
  <p:clrMapOvr>
    <a:masterClrMapping/>
  </p:clrMapOvr>
  <p:transition xmlns:p14="http://schemas.microsoft.com/office/powerpoint/2010/main" p14:dur="400">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AFAF7"/>
          </a:solidFill>
          <a:ln>
            <a:noFill/>
          </a:ln>
        </p:spPr>
      </p:sp>
      <p:sp>
        <p:nvSpPr>
          <p:cNvPr id="3" name="TextBox 3"/>
          <p:cNvSpPr txBox="1"/>
          <p:nvPr/>
        </p:nvSpPr>
        <p:spPr>
          <a:xfrm>
            <a:off x="746760" y="861060"/>
            <a:ext cx="1559471" cy="243840"/>
          </a:xfrm>
          <a:prstGeom prst="rect">
            <a:avLst/>
          </a:prstGeom>
          <a:noFill/>
          <a:ln>
            <a:noFill/>
          </a:ln>
        </p:spPr>
        <p:txBody>
          <a:bodyPr wrap="none" lIns="0" tIns="0" rIns="0" bIns="0" anchor="t" anchorCtr="0">
            <a:spAutoFit/>
          </a:bodyPr>
          <a:lstStyle/>
          <a:p>
            <a:pPr algn="l"/>
            <a:r>
              <a:rPr lang="zh-CN" sz="1200" b="1" dirty="0">
                <a:solidFill>
                  <a:srgbClr val="B8410C"/>
                </a:solidFill>
                <a:latin typeface="Inter"/>
                <a:ea typeface="Microsoft YaHei"/>
                <a:cs typeface="Inter"/>
              </a:rPr>
              <a:t>WHY IT'S DIFFERENT</a:t>
            </a:r>
          </a:p>
        </p:txBody>
      </p:sp>
      <p:sp>
        <p:nvSpPr>
          <p:cNvPr id="4" name="TextBox 4"/>
          <p:cNvSpPr txBox="1"/>
          <p:nvPr/>
        </p:nvSpPr>
        <p:spPr>
          <a:xfrm>
            <a:off x="702945" y="1145858"/>
            <a:ext cx="5901938" cy="640080"/>
          </a:xfrm>
          <a:prstGeom prst="rect">
            <a:avLst/>
          </a:prstGeom>
          <a:noFill/>
          <a:ln>
            <a:noFill/>
          </a:ln>
        </p:spPr>
        <p:txBody>
          <a:bodyPr wrap="none" lIns="0" tIns="0" rIns="0" bIns="0" anchor="t" anchorCtr="0">
            <a:spAutoFit/>
          </a:bodyPr>
          <a:lstStyle/>
          <a:p>
            <a:pPr algn="l"/>
            <a:r>
              <a:rPr lang="zh-CN" sz="3150" b="1" dirty="0">
                <a:solidFill>
                  <a:srgbClr val="0F0F0F"/>
                </a:solidFill>
                <a:latin typeface="Space Grotesk"/>
                <a:ea typeface="Microsoft YaHei"/>
                <a:cs typeface="Space Grotesk"/>
              </a:rPr>
              <a:t>Why FrameBind is different</a:t>
            </a:r>
          </a:p>
        </p:txBody>
      </p:sp>
      <p:sp>
        <p:nvSpPr>
          <p:cNvPr id="5" name="Freeform 5"/>
          <p:cNvSpPr/>
          <p:nvPr/>
        </p:nvSpPr>
        <p:spPr>
          <a:xfrm>
            <a:off x="762000" y="1962150"/>
            <a:ext cx="5200650" cy="2114550"/>
          </a:xfrm>
          <a:custGeom>
            <a:avLst/>
            <a:gdLst/>
            <a:ahLst/>
            <a:cxnLst/>
            <a:rect l="l" t="t" r="r" b="b"/>
            <a:pathLst>
              <a:path w="5200650" h="2114550">
                <a:moveTo>
                  <a:pt x="152400" y="0"/>
                </a:moveTo>
                <a:lnTo>
                  <a:pt x="5048250" y="0"/>
                </a:lnTo>
                <a:cubicBezTo>
                  <a:pt x="5132418" y="0"/>
                  <a:pt x="5200650" y="68232"/>
                  <a:pt x="5200650" y="152400"/>
                </a:cubicBezTo>
                <a:lnTo>
                  <a:pt x="5200650" y="1962150"/>
                </a:lnTo>
                <a:cubicBezTo>
                  <a:pt x="5200650" y="2046318"/>
                  <a:pt x="5132418" y="2114550"/>
                  <a:pt x="5048250" y="2114550"/>
                </a:cubicBezTo>
                <a:lnTo>
                  <a:pt x="152400" y="2114550"/>
                </a:lnTo>
                <a:cubicBezTo>
                  <a:pt x="68232" y="2114550"/>
                  <a:pt x="0" y="2046318"/>
                  <a:pt x="0" y="1962150"/>
                </a:cubicBezTo>
                <a:lnTo>
                  <a:pt x="0" y="152400"/>
                </a:lnTo>
                <a:cubicBezTo>
                  <a:pt x="0" y="68232"/>
                  <a:pt x="68232" y="0"/>
                  <a:pt x="152400" y="0"/>
                </a:cubicBezTo>
                <a:close/>
              </a:path>
            </a:pathLst>
          </a:custGeom>
          <a:solidFill>
            <a:srgbClr val="F3F1EA"/>
          </a:solidFill>
          <a:ln w="9525">
            <a:solidFill>
              <a:srgbClr val="E8E4DC"/>
            </a:solidFill>
          </a:ln>
          <a:effectLst>
            <a:outerShdw blurRad="190500" dist="57150" dir="5400000" algn="ctr" rotWithShape="0">
              <a:srgbClr val="0F0F0F">
                <a:alpha val="6000"/>
              </a:srgbClr>
            </a:outerShdw>
          </a:effectLst>
        </p:spPr>
      </p:sp>
      <p:sp>
        <p:nvSpPr>
          <p:cNvPr id="6" name="Freeform 6"/>
          <p:cNvSpPr/>
          <p:nvPr/>
        </p:nvSpPr>
        <p:spPr>
          <a:xfrm>
            <a:off x="1066800" y="2286000"/>
            <a:ext cx="571500" cy="571500"/>
          </a:xfrm>
          <a:custGeom>
            <a:avLst/>
            <a:gdLst/>
            <a:ahLst/>
            <a:cxnLst/>
            <a:rect l="l" t="t" r="r" b="b"/>
            <a:pathLst>
              <a:path w="571500" h="571500">
                <a:moveTo>
                  <a:pt x="142875" y="0"/>
                </a:moveTo>
                <a:lnTo>
                  <a:pt x="428625" y="0"/>
                </a:lnTo>
                <a:cubicBezTo>
                  <a:pt x="507533" y="0"/>
                  <a:pt x="571500" y="63967"/>
                  <a:pt x="571500" y="142875"/>
                </a:cubicBezTo>
                <a:lnTo>
                  <a:pt x="571500" y="428625"/>
                </a:lnTo>
                <a:cubicBezTo>
                  <a:pt x="571500" y="507533"/>
                  <a:pt x="507533" y="571500"/>
                  <a:pt x="428625" y="571500"/>
                </a:cubicBezTo>
                <a:lnTo>
                  <a:pt x="142875" y="571500"/>
                </a:lnTo>
                <a:cubicBezTo>
                  <a:pt x="63967" y="571500"/>
                  <a:pt x="0" y="507533"/>
                  <a:pt x="0" y="428625"/>
                </a:cubicBezTo>
                <a:lnTo>
                  <a:pt x="0" y="142875"/>
                </a:lnTo>
                <a:cubicBezTo>
                  <a:pt x="0" y="63967"/>
                  <a:pt x="63967" y="0"/>
                  <a:pt x="142875" y="0"/>
                </a:cubicBezTo>
                <a:close/>
              </a:path>
            </a:pathLst>
          </a:custGeom>
          <a:solidFill>
            <a:srgbClr val="FAFAF7"/>
          </a:solidFill>
          <a:ln>
            <a:noFill/>
          </a:ln>
        </p:spPr>
      </p:sp>
      <p:sp>
        <p:nvSpPr>
          <p:cNvPr id="7" name="Freeform 7"/>
          <p:cNvSpPr/>
          <p:nvPr/>
        </p:nvSpPr>
        <p:spPr>
          <a:xfrm>
            <a:off x="1160859" y="2380059"/>
            <a:ext cx="375360" cy="375360"/>
          </a:xfrm>
          <a:custGeom>
            <a:avLst/>
            <a:gdLst/>
            <a:ahLst/>
            <a:cxnLst/>
            <a:rect l="l" t="t" r="r" b="b"/>
            <a:pathLst>
              <a:path w="375360" h="375360">
                <a:moveTo>
                  <a:pt x="0" y="27385"/>
                </a:moveTo>
                <a:lnTo>
                  <a:pt x="27384" y="0"/>
                </a:lnTo>
                <a:lnTo>
                  <a:pt x="355997" y="109538"/>
                </a:lnTo>
                <a:lnTo>
                  <a:pt x="355997" y="164306"/>
                </a:lnTo>
                <a:lnTo>
                  <a:pt x="246739" y="208010"/>
                </a:lnTo>
                <a:lnTo>
                  <a:pt x="375360" y="336633"/>
                </a:lnTo>
                <a:lnTo>
                  <a:pt x="336633" y="375360"/>
                </a:lnTo>
                <a:lnTo>
                  <a:pt x="208010" y="246739"/>
                </a:lnTo>
                <a:lnTo>
                  <a:pt x="164306" y="355997"/>
                </a:lnTo>
                <a:lnTo>
                  <a:pt x="109538" y="355997"/>
                </a:lnTo>
                <a:lnTo>
                  <a:pt x="0" y="27385"/>
                </a:lnTo>
                <a:close/>
              </a:path>
            </a:pathLst>
          </a:custGeom>
          <a:solidFill>
            <a:srgbClr val="B8410C"/>
          </a:solidFill>
          <a:ln>
            <a:noFill/>
          </a:ln>
        </p:spPr>
      </p:sp>
      <p:sp>
        <p:nvSpPr>
          <p:cNvPr id="8" name="TextBox 8"/>
          <p:cNvSpPr txBox="1"/>
          <p:nvPr/>
        </p:nvSpPr>
        <p:spPr>
          <a:xfrm>
            <a:off x="1804035" y="2475548"/>
            <a:ext cx="2711613" cy="396240"/>
          </a:xfrm>
          <a:prstGeom prst="rect">
            <a:avLst/>
          </a:prstGeom>
          <a:noFill/>
          <a:ln>
            <a:noFill/>
          </a:ln>
        </p:spPr>
        <p:txBody>
          <a:bodyPr wrap="none" lIns="0" tIns="0" rIns="0" bIns="0" anchor="t" anchorCtr="0">
            <a:spAutoFit/>
          </a:bodyPr>
          <a:lstStyle/>
          <a:p>
            <a:pPr algn="l"/>
            <a:r>
              <a:rPr lang="zh-CN" sz="1950" b="1" dirty="0">
                <a:solidFill>
                  <a:srgbClr val="0F0F0F"/>
                </a:solidFill>
                <a:latin typeface="Space Grotesk"/>
                <a:ea typeface="Microsoft YaHei"/>
                <a:cs typeface="Space Grotesk"/>
              </a:rPr>
              <a:t>Editable to the core</a:t>
            </a:r>
          </a:p>
        </p:txBody>
      </p:sp>
      <p:sp>
        <p:nvSpPr>
          <p:cNvPr id="9" name="TextBox 9"/>
          <p:cNvSpPr txBox="1"/>
          <p:nvPr/>
        </p:nvSpPr>
        <p:spPr>
          <a:xfrm>
            <a:off x="1048702" y="3141821"/>
            <a:ext cx="3846171" cy="289560"/>
          </a:xfrm>
          <a:prstGeom prst="rect">
            <a:avLst/>
          </a:prstGeom>
          <a:noFill/>
          <a:ln>
            <a:noFill/>
          </a:ln>
        </p:spPr>
        <p:txBody>
          <a:bodyPr wrap="none" lIns="0" tIns="0" rIns="0" bIns="0" anchor="t" anchorCtr="0">
            <a:spAutoFit/>
          </a:bodyPr>
          <a:lstStyle/>
          <a:p>
            <a:pPr algn="l"/>
            <a:r>
              <a:rPr lang="zh-CN" sz="1425" dirty="0">
                <a:solidFill>
                  <a:srgbClr val="6B6660"/>
                </a:solidFill>
                <a:latin typeface="Inter"/>
                <a:ea typeface="Microsoft YaHei"/>
                <a:cs typeface="Inter"/>
              </a:rPr>
              <a:t>Every shape, text box and chart is a real</a:t>
            </a:r>
          </a:p>
        </p:txBody>
      </p:sp>
      <p:sp>
        <p:nvSpPr>
          <p:cNvPr id="10" name="TextBox 10"/>
          <p:cNvSpPr txBox="1"/>
          <p:nvPr/>
        </p:nvSpPr>
        <p:spPr>
          <a:xfrm>
            <a:off x="1048702" y="3408521"/>
            <a:ext cx="3713155" cy="289560"/>
          </a:xfrm>
          <a:prstGeom prst="rect">
            <a:avLst/>
          </a:prstGeom>
          <a:noFill/>
          <a:ln>
            <a:noFill/>
          </a:ln>
        </p:spPr>
        <p:txBody>
          <a:bodyPr wrap="none" lIns="0" tIns="0" rIns="0" bIns="0" anchor="t" anchorCtr="0">
            <a:spAutoFit/>
          </a:bodyPr>
          <a:lstStyle/>
          <a:p>
            <a:pPr algn="l"/>
            <a:r>
              <a:rPr lang="zh-CN" sz="1425" dirty="0">
                <a:solidFill>
                  <a:srgbClr val="6B6660"/>
                </a:solidFill>
                <a:latin typeface="Inter"/>
                <a:ea typeface="Microsoft YaHei"/>
                <a:cs typeface="Inter"/>
              </a:rPr>
              <a:t>PowerPoint object — never a flat image.</a:t>
            </a:r>
          </a:p>
        </p:txBody>
      </p:sp>
      <p:sp>
        <p:nvSpPr>
          <p:cNvPr id="11" name="Freeform 11"/>
          <p:cNvSpPr/>
          <p:nvPr/>
        </p:nvSpPr>
        <p:spPr>
          <a:xfrm>
            <a:off x="6229350" y="1962150"/>
            <a:ext cx="5200650" cy="2114550"/>
          </a:xfrm>
          <a:custGeom>
            <a:avLst/>
            <a:gdLst/>
            <a:ahLst/>
            <a:cxnLst/>
            <a:rect l="l" t="t" r="r" b="b"/>
            <a:pathLst>
              <a:path w="5200650" h="2114550">
                <a:moveTo>
                  <a:pt x="152400" y="0"/>
                </a:moveTo>
                <a:lnTo>
                  <a:pt x="5048250" y="0"/>
                </a:lnTo>
                <a:cubicBezTo>
                  <a:pt x="5132418" y="0"/>
                  <a:pt x="5200650" y="68232"/>
                  <a:pt x="5200650" y="152400"/>
                </a:cubicBezTo>
                <a:lnTo>
                  <a:pt x="5200650" y="1962150"/>
                </a:lnTo>
                <a:cubicBezTo>
                  <a:pt x="5200650" y="2046318"/>
                  <a:pt x="5132418" y="2114550"/>
                  <a:pt x="5048250" y="2114550"/>
                </a:cubicBezTo>
                <a:lnTo>
                  <a:pt x="152400" y="2114550"/>
                </a:lnTo>
                <a:cubicBezTo>
                  <a:pt x="68232" y="2114550"/>
                  <a:pt x="0" y="2046318"/>
                  <a:pt x="0" y="1962150"/>
                </a:cubicBezTo>
                <a:lnTo>
                  <a:pt x="0" y="152400"/>
                </a:lnTo>
                <a:cubicBezTo>
                  <a:pt x="0" y="68232"/>
                  <a:pt x="68232" y="0"/>
                  <a:pt x="152400" y="0"/>
                </a:cubicBezTo>
                <a:close/>
              </a:path>
            </a:pathLst>
          </a:custGeom>
          <a:solidFill>
            <a:srgbClr val="F3F1EA"/>
          </a:solidFill>
          <a:ln w="9525">
            <a:solidFill>
              <a:srgbClr val="E8E4DC"/>
            </a:solidFill>
          </a:ln>
          <a:effectLst>
            <a:outerShdw blurRad="190500" dist="57150" dir="5400000" algn="ctr" rotWithShape="0">
              <a:srgbClr val="0F0F0F">
                <a:alpha val="6000"/>
              </a:srgbClr>
            </a:outerShdw>
          </a:effectLst>
        </p:spPr>
      </p:sp>
      <p:sp>
        <p:nvSpPr>
          <p:cNvPr id="12" name="Freeform 12"/>
          <p:cNvSpPr/>
          <p:nvPr/>
        </p:nvSpPr>
        <p:spPr>
          <a:xfrm>
            <a:off x="6534150" y="2286000"/>
            <a:ext cx="571500" cy="571500"/>
          </a:xfrm>
          <a:custGeom>
            <a:avLst/>
            <a:gdLst/>
            <a:ahLst/>
            <a:cxnLst/>
            <a:rect l="l" t="t" r="r" b="b"/>
            <a:pathLst>
              <a:path w="571500" h="571500">
                <a:moveTo>
                  <a:pt x="142875" y="0"/>
                </a:moveTo>
                <a:lnTo>
                  <a:pt x="428625" y="0"/>
                </a:lnTo>
                <a:cubicBezTo>
                  <a:pt x="507533" y="0"/>
                  <a:pt x="571500" y="63967"/>
                  <a:pt x="571500" y="142875"/>
                </a:cubicBezTo>
                <a:lnTo>
                  <a:pt x="571500" y="428625"/>
                </a:lnTo>
                <a:cubicBezTo>
                  <a:pt x="571500" y="507533"/>
                  <a:pt x="507533" y="571500"/>
                  <a:pt x="428625" y="571500"/>
                </a:cubicBezTo>
                <a:lnTo>
                  <a:pt x="142875" y="571500"/>
                </a:lnTo>
                <a:cubicBezTo>
                  <a:pt x="63967" y="571500"/>
                  <a:pt x="0" y="507533"/>
                  <a:pt x="0" y="428625"/>
                </a:cubicBezTo>
                <a:lnTo>
                  <a:pt x="0" y="142875"/>
                </a:lnTo>
                <a:cubicBezTo>
                  <a:pt x="0" y="63967"/>
                  <a:pt x="63967" y="0"/>
                  <a:pt x="142875" y="0"/>
                </a:cubicBezTo>
                <a:close/>
              </a:path>
            </a:pathLst>
          </a:custGeom>
          <a:solidFill>
            <a:srgbClr val="FAFAF7"/>
          </a:solidFill>
          <a:ln>
            <a:noFill/>
          </a:ln>
        </p:spPr>
      </p:sp>
      <p:grpSp>
        <p:nvGrpSpPr>
          <p:cNvPr id="16" name="Group 16"/>
          <p:cNvGrpSpPr/>
          <p:nvPr/>
        </p:nvGrpSpPr>
        <p:grpSpPr>
          <a:xfrm>
            <a:off x="6600825" y="2380059"/>
            <a:ext cx="438151" cy="383382"/>
            <a:chOff x="6600825" y="2380059"/>
            <a:chExt cx="438151" cy="383382"/>
          </a:xfrm>
        </p:grpSpPr>
        <p:sp>
          <p:nvSpPr>
            <p:cNvPr id="13" name="Freeform 13"/>
            <p:cNvSpPr/>
            <p:nvPr/>
          </p:nvSpPr>
          <p:spPr>
            <a:xfrm>
              <a:off x="6929438" y="2380059"/>
              <a:ext cx="109538" cy="383381"/>
            </a:xfrm>
            <a:custGeom>
              <a:avLst/>
              <a:gdLst/>
              <a:ahLst/>
              <a:cxnLst/>
              <a:rect l="l" t="t" r="r" b="b"/>
              <a:pathLst>
                <a:path w="109538" h="383381">
                  <a:moveTo>
                    <a:pt x="109538" y="0"/>
                  </a:moveTo>
                  <a:lnTo>
                    <a:pt x="0" y="0"/>
                  </a:lnTo>
                  <a:lnTo>
                    <a:pt x="0" y="383381"/>
                  </a:lnTo>
                  <a:lnTo>
                    <a:pt x="109538" y="383381"/>
                  </a:lnTo>
                  <a:lnTo>
                    <a:pt x="109538" y="0"/>
                  </a:lnTo>
                  <a:close/>
                </a:path>
              </a:pathLst>
            </a:custGeom>
            <a:solidFill>
              <a:srgbClr val="B8410C"/>
            </a:solidFill>
            <a:ln>
              <a:noFill/>
            </a:ln>
          </p:spPr>
        </p:sp>
        <p:sp>
          <p:nvSpPr>
            <p:cNvPr id="14" name="Freeform 14"/>
            <p:cNvSpPr/>
            <p:nvPr/>
          </p:nvSpPr>
          <p:spPr>
            <a:xfrm>
              <a:off x="6765131" y="2489597"/>
              <a:ext cx="109538" cy="273844"/>
            </a:xfrm>
            <a:custGeom>
              <a:avLst/>
              <a:gdLst/>
              <a:ahLst/>
              <a:cxnLst/>
              <a:rect l="l" t="t" r="r" b="b"/>
              <a:pathLst>
                <a:path w="109538" h="273844">
                  <a:moveTo>
                    <a:pt x="0" y="0"/>
                  </a:moveTo>
                  <a:lnTo>
                    <a:pt x="109538" y="0"/>
                  </a:lnTo>
                  <a:lnTo>
                    <a:pt x="109538" y="273844"/>
                  </a:lnTo>
                  <a:lnTo>
                    <a:pt x="0" y="273844"/>
                  </a:lnTo>
                  <a:lnTo>
                    <a:pt x="0" y="0"/>
                  </a:lnTo>
                  <a:close/>
                </a:path>
              </a:pathLst>
            </a:custGeom>
            <a:solidFill>
              <a:srgbClr val="B8410C"/>
            </a:solidFill>
            <a:ln>
              <a:noFill/>
            </a:ln>
          </p:spPr>
        </p:sp>
        <p:sp>
          <p:nvSpPr>
            <p:cNvPr id="15" name="Freeform 15"/>
            <p:cNvSpPr/>
            <p:nvPr/>
          </p:nvSpPr>
          <p:spPr>
            <a:xfrm>
              <a:off x="6600825" y="2599134"/>
              <a:ext cx="109538" cy="164306"/>
            </a:xfrm>
            <a:custGeom>
              <a:avLst/>
              <a:gdLst/>
              <a:ahLst/>
              <a:cxnLst/>
              <a:rect l="l" t="t" r="r" b="b"/>
              <a:pathLst>
                <a:path w="109538" h="164306">
                  <a:moveTo>
                    <a:pt x="0" y="0"/>
                  </a:moveTo>
                  <a:lnTo>
                    <a:pt x="109538" y="0"/>
                  </a:lnTo>
                  <a:lnTo>
                    <a:pt x="109538" y="164306"/>
                  </a:lnTo>
                  <a:lnTo>
                    <a:pt x="0" y="164306"/>
                  </a:lnTo>
                  <a:lnTo>
                    <a:pt x="0" y="0"/>
                  </a:lnTo>
                  <a:close/>
                </a:path>
              </a:pathLst>
            </a:custGeom>
            <a:solidFill>
              <a:srgbClr val="B8410C"/>
            </a:solidFill>
            <a:ln>
              <a:noFill/>
            </a:ln>
          </p:spPr>
        </p:sp>
      </p:grpSp>
      <p:sp>
        <p:nvSpPr>
          <p:cNvPr id="17" name="TextBox 17"/>
          <p:cNvSpPr txBox="1"/>
          <p:nvPr/>
        </p:nvSpPr>
        <p:spPr>
          <a:xfrm>
            <a:off x="7271385" y="2475548"/>
            <a:ext cx="3462457" cy="396240"/>
          </a:xfrm>
          <a:prstGeom prst="rect">
            <a:avLst/>
          </a:prstGeom>
          <a:noFill/>
          <a:ln>
            <a:noFill/>
          </a:ln>
        </p:spPr>
        <p:txBody>
          <a:bodyPr wrap="none" lIns="0" tIns="0" rIns="0" bIns="0" anchor="t" anchorCtr="0">
            <a:spAutoFit/>
          </a:bodyPr>
          <a:lstStyle/>
          <a:p>
            <a:pPr algn="l"/>
            <a:r>
              <a:rPr lang="zh-CN" sz="1950" b="1" dirty="0">
                <a:solidFill>
                  <a:srgbClr val="0F0F0F"/>
                </a:solidFill>
                <a:latin typeface="Space Grotesk"/>
                <a:ea typeface="Microsoft YaHei"/>
                <a:cs typeface="Space Grotesk"/>
              </a:rPr>
              <a:t>Real charts, not pictures</a:t>
            </a:r>
          </a:p>
        </p:txBody>
      </p:sp>
      <p:sp>
        <p:nvSpPr>
          <p:cNvPr id="18" name="TextBox 18"/>
          <p:cNvSpPr txBox="1"/>
          <p:nvPr/>
        </p:nvSpPr>
        <p:spPr>
          <a:xfrm>
            <a:off x="6516052" y="3141821"/>
            <a:ext cx="3817668" cy="289560"/>
          </a:xfrm>
          <a:prstGeom prst="rect">
            <a:avLst/>
          </a:prstGeom>
          <a:noFill/>
          <a:ln>
            <a:noFill/>
          </a:ln>
        </p:spPr>
        <p:txBody>
          <a:bodyPr wrap="none" lIns="0" tIns="0" rIns="0" bIns="0" anchor="t" anchorCtr="0">
            <a:spAutoFit/>
          </a:bodyPr>
          <a:lstStyle/>
          <a:p>
            <a:pPr algn="l"/>
            <a:r>
              <a:rPr lang="zh-CN" sz="1425" dirty="0">
                <a:solidFill>
                  <a:srgbClr val="6B6660"/>
                </a:solidFill>
                <a:latin typeface="Inter"/>
                <a:ea typeface="Microsoft YaHei"/>
                <a:cs typeface="Inter"/>
              </a:rPr>
              <a:t>Change a number and the chart updates —</a:t>
            </a:r>
          </a:p>
        </p:txBody>
      </p:sp>
      <p:sp>
        <p:nvSpPr>
          <p:cNvPr id="19" name="TextBox 19"/>
          <p:cNvSpPr txBox="1"/>
          <p:nvPr/>
        </p:nvSpPr>
        <p:spPr>
          <a:xfrm>
            <a:off x="6516052" y="3408521"/>
            <a:ext cx="3950684" cy="289560"/>
          </a:xfrm>
          <a:prstGeom prst="rect">
            <a:avLst/>
          </a:prstGeom>
          <a:noFill/>
          <a:ln>
            <a:noFill/>
          </a:ln>
        </p:spPr>
        <p:txBody>
          <a:bodyPr wrap="none" lIns="0" tIns="0" rIns="0" bIns="0" anchor="t" anchorCtr="0">
            <a:spAutoFit/>
          </a:bodyPr>
          <a:lstStyle/>
          <a:p>
            <a:pPr algn="l"/>
            <a:r>
              <a:rPr lang="zh-CN" sz="1425" dirty="0">
                <a:solidFill>
                  <a:srgbClr val="6B6660"/>
                </a:solidFill>
                <a:latin typeface="Inter"/>
                <a:ea typeface="Microsoft YaHei"/>
                <a:cs typeface="Inter"/>
              </a:rPr>
              <a:t>because the chart is real editable shapes.</a:t>
            </a:r>
          </a:p>
        </p:txBody>
      </p:sp>
      <p:sp>
        <p:nvSpPr>
          <p:cNvPr id="20" name="Freeform 20"/>
          <p:cNvSpPr/>
          <p:nvPr/>
        </p:nvSpPr>
        <p:spPr>
          <a:xfrm>
            <a:off x="762000" y="4286250"/>
            <a:ext cx="5200650" cy="2114550"/>
          </a:xfrm>
          <a:custGeom>
            <a:avLst/>
            <a:gdLst/>
            <a:ahLst/>
            <a:cxnLst/>
            <a:rect l="l" t="t" r="r" b="b"/>
            <a:pathLst>
              <a:path w="5200650" h="2114550">
                <a:moveTo>
                  <a:pt x="152400" y="0"/>
                </a:moveTo>
                <a:lnTo>
                  <a:pt x="5048250" y="0"/>
                </a:lnTo>
                <a:cubicBezTo>
                  <a:pt x="5132418" y="0"/>
                  <a:pt x="5200650" y="68232"/>
                  <a:pt x="5200650" y="152400"/>
                </a:cubicBezTo>
                <a:lnTo>
                  <a:pt x="5200650" y="1962150"/>
                </a:lnTo>
                <a:cubicBezTo>
                  <a:pt x="5200650" y="2046318"/>
                  <a:pt x="5132418" y="2114550"/>
                  <a:pt x="5048250" y="2114550"/>
                </a:cubicBezTo>
                <a:lnTo>
                  <a:pt x="152400" y="2114550"/>
                </a:lnTo>
                <a:cubicBezTo>
                  <a:pt x="68232" y="2114550"/>
                  <a:pt x="0" y="2046318"/>
                  <a:pt x="0" y="1962150"/>
                </a:cubicBezTo>
                <a:lnTo>
                  <a:pt x="0" y="152400"/>
                </a:lnTo>
                <a:cubicBezTo>
                  <a:pt x="0" y="68232"/>
                  <a:pt x="68232" y="0"/>
                  <a:pt x="152400" y="0"/>
                </a:cubicBezTo>
                <a:close/>
              </a:path>
            </a:pathLst>
          </a:custGeom>
          <a:solidFill>
            <a:srgbClr val="F3F1EA"/>
          </a:solidFill>
          <a:ln w="9525">
            <a:solidFill>
              <a:srgbClr val="E8E4DC"/>
            </a:solidFill>
          </a:ln>
          <a:effectLst>
            <a:outerShdw blurRad="190500" dist="57150" dir="5400000" algn="ctr" rotWithShape="0">
              <a:srgbClr val="0F0F0F">
                <a:alpha val="6000"/>
              </a:srgbClr>
            </a:outerShdw>
          </a:effectLst>
        </p:spPr>
      </p:sp>
      <p:sp>
        <p:nvSpPr>
          <p:cNvPr id="21" name="Freeform 21"/>
          <p:cNvSpPr/>
          <p:nvPr/>
        </p:nvSpPr>
        <p:spPr>
          <a:xfrm>
            <a:off x="1066800" y="4610100"/>
            <a:ext cx="571500" cy="571500"/>
          </a:xfrm>
          <a:custGeom>
            <a:avLst/>
            <a:gdLst/>
            <a:ahLst/>
            <a:cxnLst/>
            <a:rect l="l" t="t" r="r" b="b"/>
            <a:pathLst>
              <a:path w="571500" h="571500">
                <a:moveTo>
                  <a:pt x="142875" y="0"/>
                </a:moveTo>
                <a:lnTo>
                  <a:pt x="428625" y="0"/>
                </a:lnTo>
                <a:cubicBezTo>
                  <a:pt x="507533" y="0"/>
                  <a:pt x="571500" y="63967"/>
                  <a:pt x="571500" y="142875"/>
                </a:cubicBezTo>
                <a:lnTo>
                  <a:pt x="571500" y="428625"/>
                </a:lnTo>
                <a:cubicBezTo>
                  <a:pt x="571500" y="507533"/>
                  <a:pt x="507533" y="571500"/>
                  <a:pt x="428625" y="571500"/>
                </a:cubicBezTo>
                <a:lnTo>
                  <a:pt x="142875" y="571500"/>
                </a:lnTo>
                <a:cubicBezTo>
                  <a:pt x="63967" y="571500"/>
                  <a:pt x="0" y="507533"/>
                  <a:pt x="0" y="428625"/>
                </a:cubicBezTo>
                <a:lnTo>
                  <a:pt x="0" y="142875"/>
                </a:lnTo>
                <a:cubicBezTo>
                  <a:pt x="0" y="63967"/>
                  <a:pt x="63967" y="0"/>
                  <a:pt x="142875" y="0"/>
                </a:cubicBezTo>
                <a:close/>
              </a:path>
            </a:pathLst>
          </a:custGeom>
          <a:solidFill>
            <a:srgbClr val="FAFAF7"/>
          </a:solidFill>
          <a:ln>
            <a:noFill/>
          </a:ln>
        </p:spPr>
      </p:sp>
      <p:sp>
        <p:nvSpPr>
          <p:cNvPr id="22" name="Freeform 22"/>
          <p:cNvSpPr/>
          <p:nvPr/>
        </p:nvSpPr>
        <p:spPr>
          <a:xfrm>
            <a:off x="1133475" y="4676775"/>
            <a:ext cx="438150" cy="438150"/>
          </a:xfrm>
          <a:custGeom>
            <a:avLst/>
            <a:gdLst/>
            <a:ahLst/>
            <a:cxnLst/>
            <a:rect l="l" t="t" r="r" b="b"/>
            <a:pathLst>
              <a:path w="438150" h="438150">
                <a:moveTo>
                  <a:pt x="438150" y="219075"/>
                </a:moveTo>
                <a:lnTo>
                  <a:pt x="219075" y="0"/>
                </a:lnTo>
                <a:lnTo>
                  <a:pt x="0" y="0"/>
                </a:lnTo>
                <a:lnTo>
                  <a:pt x="0" y="219075"/>
                </a:lnTo>
                <a:lnTo>
                  <a:pt x="219075" y="438150"/>
                </a:lnTo>
                <a:lnTo>
                  <a:pt x="438150" y="219075"/>
                </a:lnTo>
                <a:close/>
                <a:moveTo>
                  <a:pt x="123230" y="164306"/>
                </a:moveTo>
                <a:cubicBezTo>
                  <a:pt x="145916" y="164306"/>
                  <a:pt x="164306" y="145916"/>
                  <a:pt x="164306" y="123230"/>
                </a:cubicBezTo>
                <a:cubicBezTo>
                  <a:pt x="164306" y="100544"/>
                  <a:pt x="145916" y="82153"/>
                  <a:pt x="123230" y="82153"/>
                </a:cubicBezTo>
                <a:cubicBezTo>
                  <a:pt x="100544" y="82153"/>
                  <a:pt x="82153" y="100544"/>
                  <a:pt x="82153" y="123230"/>
                </a:cubicBezTo>
                <a:cubicBezTo>
                  <a:pt x="82153" y="145916"/>
                  <a:pt x="100544" y="164306"/>
                  <a:pt x="123230" y="164306"/>
                </a:cubicBezTo>
                <a:close/>
              </a:path>
            </a:pathLst>
          </a:custGeom>
          <a:solidFill>
            <a:srgbClr val="B8410C"/>
          </a:solidFill>
          <a:ln>
            <a:noFill/>
          </a:ln>
        </p:spPr>
      </p:sp>
      <p:sp>
        <p:nvSpPr>
          <p:cNvPr id="23" name="TextBox 23"/>
          <p:cNvSpPr txBox="1"/>
          <p:nvPr/>
        </p:nvSpPr>
        <p:spPr>
          <a:xfrm>
            <a:off x="1804035" y="4799648"/>
            <a:ext cx="1715038" cy="396240"/>
          </a:xfrm>
          <a:prstGeom prst="rect">
            <a:avLst/>
          </a:prstGeom>
          <a:noFill/>
          <a:ln>
            <a:noFill/>
          </a:ln>
        </p:spPr>
        <p:txBody>
          <a:bodyPr wrap="none" lIns="0" tIns="0" rIns="0" bIns="0" anchor="t" anchorCtr="0">
            <a:spAutoFit/>
          </a:bodyPr>
          <a:lstStyle/>
          <a:p>
            <a:pPr algn="l"/>
            <a:r>
              <a:rPr lang="zh-CN" sz="1950" b="1" dirty="0">
                <a:solidFill>
                  <a:srgbClr val="0F0F0F"/>
                </a:solidFill>
                <a:latin typeface="Space Grotesk"/>
                <a:ea typeface="Microsoft YaHei"/>
                <a:cs typeface="Space Grotesk"/>
              </a:rPr>
              <a:t>Pay per deck</a:t>
            </a:r>
          </a:p>
        </p:txBody>
      </p:sp>
      <p:sp>
        <p:nvSpPr>
          <p:cNvPr id="24" name="TextBox 24"/>
          <p:cNvSpPr txBox="1"/>
          <p:nvPr/>
        </p:nvSpPr>
        <p:spPr>
          <a:xfrm>
            <a:off x="1048702" y="5465921"/>
            <a:ext cx="3086076" cy="289560"/>
          </a:xfrm>
          <a:prstGeom prst="rect">
            <a:avLst/>
          </a:prstGeom>
          <a:noFill/>
          <a:ln>
            <a:noFill/>
          </a:ln>
        </p:spPr>
        <p:txBody>
          <a:bodyPr wrap="none" lIns="0" tIns="0" rIns="0" bIns="0" anchor="t" anchorCtr="0">
            <a:spAutoFit/>
          </a:bodyPr>
          <a:lstStyle/>
          <a:p>
            <a:pPr algn="l"/>
            <a:r>
              <a:rPr lang="zh-CN" sz="1425" dirty="0">
                <a:solidFill>
                  <a:srgbClr val="6B6660"/>
                </a:solidFill>
                <a:latin typeface="Inter"/>
                <a:ea typeface="Microsoft YaHei"/>
                <a:cs typeface="Inter"/>
              </a:rPr>
              <a:t>Buy a deck when you need one. No</a:t>
            </a:r>
          </a:p>
        </p:txBody>
      </p:sp>
      <p:sp>
        <p:nvSpPr>
          <p:cNvPr id="25" name="TextBox 25"/>
          <p:cNvSpPr txBox="1"/>
          <p:nvPr/>
        </p:nvSpPr>
        <p:spPr>
          <a:xfrm>
            <a:off x="1048702" y="5732621"/>
            <a:ext cx="3732157" cy="289560"/>
          </a:xfrm>
          <a:prstGeom prst="rect">
            <a:avLst/>
          </a:prstGeom>
          <a:noFill/>
          <a:ln>
            <a:noFill/>
          </a:ln>
        </p:spPr>
        <p:txBody>
          <a:bodyPr wrap="none" lIns="0" tIns="0" rIns="0" bIns="0" anchor="t" anchorCtr="0">
            <a:spAutoFit/>
          </a:bodyPr>
          <a:lstStyle/>
          <a:p>
            <a:pPr algn="l"/>
            <a:r>
              <a:rPr lang="zh-CN" sz="1425" dirty="0">
                <a:solidFill>
                  <a:srgbClr val="6B6660"/>
                </a:solidFill>
                <a:latin typeface="Inter"/>
                <a:ea typeface="Microsoft YaHei"/>
                <a:cs typeface="Inter"/>
              </a:rPr>
              <a:t>subscription, and credits never expire.</a:t>
            </a:r>
          </a:p>
        </p:txBody>
      </p:sp>
      <p:sp>
        <p:nvSpPr>
          <p:cNvPr id="26" name="Freeform 26"/>
          <p:cNvSpPr/>
          <p:nvPr/>
        </p:nvSpPr>
        <p:spPr>
          <a:xfrm>
            <a:off x="6229350" y="4286250"/>
            <a:ext cx="5200650" cy="2114550"/>
          </a:xfrm>
          <a:custGeom>
            <a:avLst/>
            <a:gdLst/>
            <a:ahLst/>
            <a:cxnLst/>
            <a:rect l="l" t="t" r="r" b="b"/>
            <a:pathLst>
              <a:path w="5200650" h="2114550">
                <a:moveTo>
                  <a:pt x="152400" y="0"/>
                </a:moveTo>
                <a:lnTo>
                  <a:pt x="5048250" y="0"/>
                </a:lnTo>
                <a:cubicBezTo>
                  <a:pt x="5132418" y="0"/>
                  <a:pt x="5200650" y="68232"/>
                  <a:pt x="5200650" y="152400"/>
                </a:cubicBezTo>
                <a:lnTo>
                  <a:pt x="5200650" y="1962150"/>
                </a:lnTo>
                <a:cubicBezTo>
                  <a:pt x="5200650" y="2046318"/>
                  <a:pt x="5132418" y="2114550"/>
                  <a:pt x="5048250" y="2114550"/>
                </a:cubicBezTo>
                <a:lnTo>
                  <a:pt x="152400" y="2114550"/>
                </a:lnTo>
                <a:cubicBezTo>
                  <a:pt x="68232" y="2114550"/>
                  <a:pt x="0" y="2046318"/>
                  <a:pt x="0" y="1962150"/>
                </a:cubicBezTo>
                <a:lnTo>
                  <a:pt x="0" y="152400"/>
                </a:lnTo>
                <a:cubicBezTo>
                  <a:pt x="0" y="68232"/>
                  <a:pt x="68232" y="0"/>
                  <a:pt x="152400" y="0"/>
                </a:cubicBezTo>
                <a:close/>
              </a:path>
            </a:pathLst>
          </a:custGeom>
          <a:solidFill>
            <a:srgbClr val="F3F1EA"/>
          </a:solidFill>
          <a:ln w="9525">
            <a:solidFill>
              <a:srgbClr val="E8E4DC"/>
            </a:solidFill>
          </a:ln>
          <a:effectLst>
            <a:outerShdw blurRad="190500" dist="57150" dir="5400000" algn="ctr" rotWithShape="0">
              <a:srgbClr val="0F0F0F">
                <a:alpha val="6000"/>
              </a:srgbClr>
            </a:outerShdw>
          </a:effectLst>
        </p:spPr>
      </p:sp>
      <p:sp>
        <p:nvSpPr>
          <p:cNvPr id="27" name="Freeform 27"/>
          <p:cNvSpPr/>
          <p:nvPr/>
        </p:nvSpPr>
        <p:spPr>
          <a:xfrm>
            <a:off x="6534150" y="4610100"/>
            <a:ext cx="571500" cy="571500"/>
          </a:xfrm>
          <a:custGeom>
            <a:avLst/>
            <a:gdLst/>
            <a:ahLst/>
            <a:cxnLst/>
            <a:rect l="l" t="t" r="r" b="b"/>
            <a:pathLst>
              <a:path w="571500" h="571500">
                <a:moveTo>
                  <a:pt x="142875" y="0"/>
                </a:moveTo>
                <a:lnTo>
                  <a:pt x="428625" y="0"/>
                </a:lnTo>
                <a:cubicBezTo>
                  <a:pt x="507533" y="0"/>
                  <a:pt x="571500" y="63967"/>
                  <a:pt x="571500" y="142875"/>
                </a:cubicBezTo>
                <a:lnTo>
                  <a:pt x="571500" y="428625"/>
                </a:lnTo>
                <a:cubicBezTo>
                  <a:pt x="571500" y="507533"/>
                  <a:pt x="507533" y="571500"/>
                  <a:pt x="428625" y="571500"/>
                </a:cubicBezTo>
                <a:lnTo>
                  <a:pt x="142875" y="571500"/>
                </a:lnTo>
                <a:cubicBezTo>
                  <a:pt x="63967" y="571500"/>
                  <a:pt x="0" y="507533"/>
                  <a:pt x="0" y="428625"/>
                </a:cubicBezTo>
                <a:lnTo>
                  <a:pt x="0" y="142875"/>
                </a:lnTo>
                <a:cubicBezTo>
                  <a:pt x="0" y="63967"/>
                  <a:pt x="63967" y="0"/>
                  <a:pt x="142875" y="0"/>
                </a:cubicBezTo>
                <a:close/>
              </a:path>
            </a:pathLst>
          </a:custGeom>
          <a:solidFill>
            <a:srgbClr val="FAFAF7"/>
          </a:solidFill>
          <a:ln>
            <a:noFill/>
          </a:ln>
        </p:spPr>
      </p:sp>
      <p:sp>
        <p:nvSpPr>
          <p:cNvPr id="28" name="Freeform 28"/>
          <p:cNvSpPr/>
          <p:nvPr/>
        </p:nvSpPr>
        <p:spPr>
          <a:xfrm>
            <a:off x="6600825" y="4676775"/>
            <a:ext cx="438150" cy="438150"/>
          </a:xfrm>
          <a:custGeom>
            <a:avLst/>
            <a:gdLst/>
            <a:ahLst/>
            <a:cxnLst/>
            <a:rect l="l" t="t" r="r" b="b"/>
            <a:pathLst>
              <a:path w="438150" h="438150">
                <a:moveTo>
                  <a:pt x="438150" y="219075"/>
                </a:moveTo>
                <a:cubicBezTo>
                  <a:pt x="438150" y="228349"/>
                  <a:pt x="437575" y="237489"/>
                  <a:pt x="436455" y="246459"/>
                </a:cubicBezTo>
                <a:lnTo>
                  <a:pt x="219075" y="246459"/>
                </a:lnTo>
                <a:lnTo>
                  <a:pt x="219075" y="301228"/>
                </a:lnTo>
                <a:lnTo>
                  <a:pt x="301228" y="383381"/>
                </a:lnTo>
                <a:lnTo>
                  <a:pt x="301228" y="422226"/>
                </a:lnTo>
                <a:cubicBezTo>
                  <a:pt x="275859" y="432495"/>
                  <a:pt x="248127" y="438150"/>
                  <a:pt x="219075" y="438150"/>
                </a:cubicBezTo>
                <a:cubicBezTo>
                  <a:pt x="98083" y="438150"/>
                  <a:pt x="0" y="340067"/>
                  <a:pt x="0" y="219075"/>
                </a:cubicBezTo>
                <a:cubicBezTo>
                  <a:pt x="0" y="98083"/>
                  <a:pt x="98083" y="0"/>
                  <a:pt x="219075" y="0"/>
                </a:cubicBezTo>
                <a:cubicBezTo>
                  <a:pt x="340067" y="0"/>
                  <a:pt x="438150" y="98083"/>
                  <a:pt x="438150" y="219075"/>
                </a:cubicBezTo>
                <a:close/>
                <a:moveTo>
                  <a:pt x="82153" y="246459"/>
                </a:moveTo>
                <a:cubicBezTo>
                  <a:pt x="97277" y="246459"/>
                  <a:pt x="109538" y="234199"/>
                  <a:pt x="109538" y="219075"/>
                </a:cubicBezTo>
                <a:cubicBezTo>
                  <a:pt x="109538" y="203951"/>
                  <a:pt x="97277" y="191691"/>
                  <a:pt x="82153" y="191691"/>
                </a:cubicBezTo>
                <a:cubicBezTo>
                  <a:pt x="67029" y="191691"/>
                  <a:pt x="54769" y="203951"/>
                  <a:pt x="54769" y="219075"/>
                </a:cubicBezTo>
                <a:cubicBezTo>
                  <a:pt x="54769" y="234199"/>
                  <a:pt x="67029" y="246459"/>
                  <a:pt x="82153" y="246459"/>
                </a:cubicBezTo>
                <a:close/>
                <a:moveTo>
                  <a:pt x="246459" y="82153"/>
                </a:moveTo>
                <a:cubicBezTo>
                  <a:pt x="246459" y="97277"/>
                  <a:pt x="234199" y="109538"/>
                  <a:pt x="219075" y="109538"/>
                </a:cubicBezTo>
                <a:cubicBezTo>
                  <a:pt x="203951" y="109538"/>
                  <a:pt x="191691" y="97277"/>
                  <a:pt x="191691" y="82153"/>
                </a:cubicBezTo>
                <a:cubicBezTo>
                  <a:pt x="191691" y="67029"/>
                  <a:pt x="203951" y="54769"/>
                  <a:pt x="219075" y="54769"/>
                </a:cubicBezTo>
                <a:cubicBezTo>
                  <a:pt x="234199" y="54769"/>
                  <a:pt x="246459" y="67029"/>
                  <a:pt x="246459" y="82153"/>
                </a:cubicBezTo>
                <a:close/>
                <a:moveTo>
                  <a:pt x="141615" y="141620"/>
                </a:moveTo>
                <a:cubicBezTo>
                  <a:pt x="152309" y="130926"/>
                  <a:pt x="152309" y="113587"/>
                  <a:pt x="141615" y="102893"/>
                </a:cubicBezTo>
                <a:cubicBezTo>
                  <a:pt x="130920" y="92199"/>
                  <a:pt x="113582" y="92199"/>
                  <a:pt x="102887" y="102893"/>
                </a:cubicBezTo>
                <a:cubicBezTo>
                  <a:pt x="92193" y="113587"/>
                  <a:pt x="92193" y="130926"/>
                  <a:pt x="102887" y="141620"/>
                </a:cubicBezTo>
                <a:cubicBezTo>
                  <a:pt x="113582" y="152315"/>
                  <a:pt x="130920" y="152315"/>
                  <a:pt x="141615" y="141620"/>
                </a:cubicBezTo>
                <a:close/>
                <a:moveTo>
                  <a:pt x="335261" y="141621"/>
                </a:moveTo>
                <a:cubicBezTo>
                  <a:pt x="324565" y="152316"/>
                  <a:pt x="307228" y="152316"/>
                  <a:pt x="296532" y="141621"/>
                </a:cubicBezTo>
                <a:cubicBezTo>
                  <a:pt x="285838" y="130927"/>
                  <a:pt x="285838" y="113588"/>
                  <a:pt x="296532" y="102894"/>
                </a:cubicBezTo>
                <a:cubicBezTo>
                  <a:pt x="307228" y="92200"/>
                  <a:pt x="324565" y="92200"/>
                  <a:pt x="335261" y="102894"/>
                </a:cubicBezTo>
                <a:cubicBezTo>
                  <a:pt x="345955" y="113588"/>
                  <a:pt x="345955" y="130927"/>
                  <a:pt x="335261" y="141621"/>
                </a:cubicBezTo>
                <a:close/>
                <a:moveTo>
                  <a:pt x="141617" y="296529"/>
                </a:moveTo>
                <a:cubicBezTo>
                  <a:pt x="130923" y="285835"/>
                  <a:pt x="113584" y="285835"/>
                  <a:pt x="102890" y="296529"/>
                </a:cubicBezTo>
                <a:cubicBezTo>
                  <a:pt x="92196" y="307223"/>
                  <a:pt x="92196" y="324562"/>
                  <a:pt x="102890" y="335256"/>
                </a:cubicBezTo>
                <a:cubicBezTo>
                  <a:pt x="113584" y="345950"/>
                  <a:pt x="130923" y="345950"/>
                  <a:pt x="141617" y="335256"/>
                </a:cubicBezTo>
                <a:cubicBezTo>
                  <a:pt x="152312" y="324562"/>
                  <a:pt x="152312" y="307223"/>
                  <a:pt x="141617" y="296529"/>
                </a:cubicBezTo>
                <a:close/>
              </a:path>
            </a:pathLst>
          </a:custGeom>
          <a:solidFill>
            <a:srgbClr val="B8410C"/>
          </a:solidFill>
          <a:ln>
            <a:noFill/>
          </a:ln>
        </p:spPr>
      </p:sp>
      <p:sp>
        <p:nvSpPr>
          <p:cNvPr id="29" name="TextBox 29"/>
          <p:cNvSpPr txBox="1"/>
          <p:nvPr/>
        </p:nvSpPr>
        <p:spPr>
          <a:xfrm>
            <a:off x="7271385" y="4799648"/>
            <a:ext cx="2534141" cy="396240"/>
          </a:xfrm>
          <a:prstGeom prst="rect">
            <a:avLst/>
          </a:prstGeom>
          <a:noFill/>
          <a:ln>
            <a:noFill/>
          </a:ln>
        </p:spPr>
        <p:txBody>
          <a:bodyPr wrap="none" lIns="0" tIns="0" rIns="0" bIns="0" anchor="t" anchorCtr="0">
            <a:spAutoFit/>
          </a:bodyPr>
          <a:lstStyle/>
          <a:p>
            <a:pPr algn="l"/>
            <a:r>
              <a:rPr lang="zh-CN" sz="1950" b="1" dirty="0">
                <a:solidFill>
                  <a:srgbClr val="0F0F0F"/>
                </a:solidFill>
                <a:latin typeface="Space Grotesk"/>
                <a:ea typeface="Microsoft YaHei"/>
                <a:cs typeface="Space Grotesk"/>
              </a:rPr>
              <a:t>Your own brand kit</a:t>
            </a:r>
          </a:p>
        </p:txBody>
      </p:sp>
      <p:sp>
        <p:nvSpPr>
          <p:cNvPr id="30" name="TextBox 30"/>
          <p:cNvSpPr txBox="1"/>
          <p:nvPr/>
        </p:nvSpPr>
        <p:spPr>
          <a:xfrm>
            <a:off x="6516052" y="5465921"/>
            <a:ext cx="3827169" cy="289560"/>
          </a:xfrm>
          <a:prstGeom prst="rect">
            <a:avLst/>
          </a:prstGeom>
          <a:noFill/>
          <a:ln>
            <a:noFill/>
          </a:ln>
        </p:spPr>
        <p:txBody>
          <a:bodyPr wrap="none" lIns="0" tIns="0" rIns="0" bIns="0" anchor="t" anchorCtr="0">
            <a:spAutoFit/>
          </a:bodyPr>
          <a:lstStyle/>
          <a:p>
            <a:pPr algn="l"/>
            <a:r>
              <a:rPr lang="zh-CN" sz="1425" dirty="0">
                <a:solidFill>
                  <a:srgbClr val="6B6660"/>
                </a:solidFill>
                <a:latin typeface="Inter"/>
                <a:ea typeface="Microsoft YaHei"/>
                <a:cs typeface="Inter"/>
              </a:rPr>
              <a:t>On higher tiers, your colours, fonts and</a:t>
            </a:r>
          </a:p>
        </p:txBody>
      </p:sp>
      <p:sp>
        <p:nvSpPr>
          <p:cNvPr id="31" name="TextBox 31"/>
          <p:cNvSpPr txBox="1"/>
          <p:nvPr/>
        </p:nvSpPr>
        <p:spPr>
          <a:xfrm>
            <a:off x="6516052" y="5732621"/>
            <a:ext cx="3827169" cy="289560"/>
          </a:xfrm>
          <a:prstGeom prst="rect">
            <a:avLst/>
          </a:prstGeom>
          <a:noFill/>
          <a:ln>
            <a:noFill/>
          </a:ln>
        </p:spPr>
        <p:txBody>
          <a:bodyPr wrap="none" lIns="0" tIns="0" rIns="0" bIns="0" anchor="t" anchorCtr="0">
            <a:spAutoFit/>
          </a:bodyPr>
          <a:lstStyle/>
          <a:p>
            <a:pPr algn="l"/>
            <a:r>
              <a:rPr lang="zh-CN" sz="1425" dirty="0">
                <a:solidFill>
                  <a:srgbClr val="6B6660"/>
                </a:solidFill>
                <a:latin typeface="Inter"/>
                <a:ea typeface="Microsoft YaHei"/>
                <a:cs typeface="Inter"/>
              </a:rPr>
              <a:t>logo flow onto every slide automatically.</a:t>
            </a:r>
          </a:p>
        </p:txBody>
      </p:sp>
      <p:sp>
        <p:nvSpPr>
          <p:cNvPr id="32" name="TextBox 32"/>
          <p:cNvSpPr txBox="1"/>
          <p:nvPr/>
        </p:nvSpPr>
        <p:spPr>
          <a:xfrm>
            <a:off x="749618" y="6562249"/>
            <a:ext cx="693699" cy="198120"/>
          </a:xfrm>
          <a:prstGeom prst="rect">
            <a:avLst/>
          </a:prstGeom>
          <a:noFill/>
          <a:ln>
            <a:noFill/>
          </a:ln>
        </p:spPr>
        <p:txBody>
          <a:bodyPr wrap="none" lIns="0" tIns="0" rIns="0" bIns="0" anchor="t" anchorCtr="0">
            <a:spAutoFit/>
          </a:bodyPr>
          <a:lstStyle/>
          <a:p>
            <a:pPr algn="l"/>
            <a:r>
              <a:rPr lang="zh-CN" sz="975" b="1" dirty="0">
                <a:solidFill>
                  <a:srgbClr val="8E8A82"/>
                </a:solidFill>
                <a:latin typeface="Space Grotesk"/>
                <a:ea typeface="Microsoft YaHei"/>
                <a:cs typeface="Space Grotesk"/>
              </a:rPr>
              <a:t>FrameBind</a:t>
            </a:r>
          </a:p>
        </p:txBody>
      </p:sp>
      <p:sp>
        <p:nvSpPr>
          <p:cNvPr id="33" name="TextBox 33"/>
          <p:cNvSpPr txBox="1"/>
          <p:nvPr/>
        </p:nvSpPr>
        <p:spPr>
          <a:xfrm>
            <a:off x="10982063" y="6562249"/>
            <a:ext cx="460319" cy="198120"/>
          </a:xfrm>
          <a:prstGeom prst="rect">
            <a:avLst/>
          </a:prstGeom>
          <a:noFill/>
          <a:ln>
            <a:noFill/>
          </a:ln>
        </p:spPr>
        <p:txBody>
          <a:bodyPr wrap="none" lIns="0" tIns="0" rIns="0" bIns="0" anchor="t" anchorCtr="0">
            <a:spAutoFit/>
          </a:bodyPr>
          <a:lstStyle/>
          <a:p>
            <a:pPr algn="r"/>
            <a:r>
              <a:rPr lang="zh-CN" sz="975" dirty="0">
                <a:solidFill>
                  <a:srgbClr val="8E8A82"/>
                </a:solidFill>
                <a:latin typeface="Inter"/>
                <a:ea typeface="Microsoft YaHei"/>
                <a:cs typeface="Inter"/>
              </a:rPr>
              <a:t>05 / 14</a:t>
            </a:r>
          </a:p>
        </p:txBody>
      </p:sp>
    </p:spTree>
  </p:cSld>
  <p:clrMapOvr>
    <a:masterClrMapping/>
  </p:clrMapOvr>
  <p:transition xmlns:p14="http://schemas.microsoft.com/office/powerpoint/2010/main" p14:dur="40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AFAF7"/>
          </a:solidFill>
          <a:ln>
            <a:noFill/>
          </a:ln>
        </p:spPr>
      </p:sp>
      <p:sp>
        <p:nvSpPr>
          <p:cNvPr id="3" name="TextBox 3"/>
          <p:cNvSpPr txBox="1"/>
          <p:nvPr/>
        </p:nvSpPr>
        <p:spPr>
          <a:xfrm>
            <a:off x="5207051" y="1737360"/>
            <a:ext cx="1777898" cy="243840"/>
          </a:xfrm>
          <a:prstGeom prst="rect">
            <a:avLst/>
          </a:prstGeom>
          <a:noFill/>
          <a:ln>
            <a:noFill/>
          </a:ln>
        </p:spPr>
        <p:txBody>
          <a:bodyPr wrap="none" lIns="0" tIns="0" rIns="0" bIns="0" anchor="t" anchorCtr="0">
            <a:spAutoFit/>
          </a:bodyPr>
          <a:lstStyle/>
          <a:p>
            <a:pPr algn="ctr"/>
            <a:r>
              <a:rPr lang="zh-CN" sz="1200" b="1" dirty="0">
                <a:solidFill>
                  <a:srgbClr val="B8410C"/>
                </a:solidFill>
                <a:latin typeface="Inter"/>
                <a:ea typeface="Microsoft YaHei"/>
                <a:cs typeface="Inter"/>
              </a:rPr>
              <a:t>EDITABLE TO THE CORE</a:t>
            </a:r>
          </a:p>
        </p:txBody>
      </p:sp>
      <p:sp>
        <p:nvSpPr>
          <p:cNvPr id="4" name="Freeform 4"/>
          <p:cNvSpPr/>
          <p:nvPr/>
        </p:nvSpPr>
        <p:spPr>
          <a:xfrm>
            <a:off x="3200400" y="2400300"/>
            <a:ext cx="5791200" cy="1504950"/>
          </a:xfrm>
          <a:custGeom>
            <a:avLst/>
            <a:gdLst/>
            <a:ahLst/>
            <a:cxnLst/>
            <a:rect l="l" t="t" r="r" b="b"/>
            <a:pathLst>
              <a:path w="5791200" h="1504950">
                <a:moveTo>
                  <a:pt x="95250" y="0"/>
                </a:moveTo>
                <a:lnTo>
                  <a:pt x="5695950" y="0"/>
                </a:lnTo>
                <a:cubicBezTo>
                  <a:pt x="5748555" y="0"/>
                  <a:pt x="5791200" y="42645"/>
                  <a:pt x="5791200" y="95250"/>
                </a:cubicBezTo>
                <a:lnTo>
                  <a:pt x="5791200" y="1409700"/>
                </a:lnTo>
                <a:cubicBezTo>
                  <a:pt x="5791200" y="1462305"/>
                  <a:pt x="5748555" y="1504950"/>
                  <a:pt x="5695950" y="1504950"/>
                </a:cubicBezTo>
                <a:lnTo>
                  <a:pt x="95250" y="1504950"/>
                </a:lnTo>
                <a:cubicBezTo>
                  <a:pt x="42645" y="1504950"/>
                  <a:pt x="0" y="1462305"/>
                  <a:pt x="0" y="1409700"/>
                </a:cubicBezTo>
                <a:lnTo>
                  <a:pt x="0" y="95250"/>
                </a:lnTo>
                <a:cubicBezTo>
                  <a:pt x="0" y="42645"/>
                  <a:pt x="42645" y="0"/>
                  <a:pt x="95250" y="0"/>
                </a:cubicBezTo>
                <a:close/>
              </a:path>
            </a:pathLst>
          </a:custGeom>
          <a:noFill/>
          <a:ln w="14288">
            <a:solidFill>
              <a:srgbClr val="B8410C"/>
            </a:solidFill>
            <a:custDash>
              <a:ds d="466666" sp="400000"/>
            </a:custDash>
          </a:ln>
        </p:spPr>
      </p:sp>
      <p:grpSp>
        <p:nvGrpSpPr>
          <p:cNvPr id="13" name="Group 13"/>
          <p:cNvGrpSpPr/>
          <p:nvPr/>
        </p:nvGrpSpPr>
        <p:grpSpPr>
          <a:xfrm>
            <a:off x="3152775" y="2352675"/>
            <a:ext cx="5886450" cy="1600200"/>
            <a:chOff x="3152775" y="2352675"/>
            <a:chExt cx="5886450" cy="1600200"/>
          </a:xfrm>
        </p:grpSpPr>
        <p:sp>
          <p:nvSpPr>
            <p:cNvPr id="5" name="Rectangle 5"/>
            <p:cNvSpPr/>
            <p:nvPr/>
          </p:nvSpPr>
          <p:spPr>
            <a:xfrm>
              <a:off x="3152775" y="2352675"/>
              <a:ext cx="95250" cy="95250"/>
            </a:xfrm>
            <a:prstGeom prst="rect">
              <a:avLst/>
            </a:prstGeom>
            <a:solidFill>
              <a:srgbClr val="B8410C"/>
            </a:solidFill>
            <a:ln>
              <a:noFill/>
            </a:ln>
          </p:spPr>
        </p:sp>
        <p:sp>
          <p:nvSpPr>
            <p:cNvPr id="6" name="Rectangle 6"/>
            <p:cNvSpPr/>
            <p:nvPr/>
          </p:nvSpPr>
          <p:spPr>
            <a:xfrm>
              <a:off x="6048375" y="2352675"/>
              <a:ext cx="95250" cy="95250"/>
            </a:xfrm>
            <a:prstGeom prst="rect">
              <a:avLst/>
            </a:prstGeom>
            <a:solidFill>
              <a:srgbClr val="B8410C"/>
            </a:solidFill>
            <a:ln>
              <a:noFill/>
            </a:ln>
          </p:spPr>
        </p:sp>
        <p:sp>
          <p:nvSpPr>
            <p:cNvPr id="7" name="Rectangle 7"/>
            <p:cNvSpPr/>
            <p:nvPr/>
          </p:nvSpPr>
          <p:spPr>
            <a:xfrm>
              <a:off x="8943975" y="2352675"/>
              <a:ext cx="95250" cy="95250"/>
            </a:xfrm>
            <a:prstGeom prst="rect">
              <a:avLst/>
            </a:prstGeom>
            <a:solidFill>
              <a:srgbClr val="B8410C"/>
            </a:solidFill>
            <a:ln>
              <a:noFill/>
            </a:ln>
          </p:spPr>
        </p:sp>
        <p:sp>
          <p:nvSpPr>
            <p:cNvPr id="8" name="Rectangle 8"/>
            <p:cNvSpPr/>
            <p:nvPr/>
          </p:nvSpPr>
          <p:spPr>
            <a:xfrm>
              <a:off x="3152775" y="3105150"/>
              <a:ext cx="95250" cy="95250"/>
            </a:xfrm>
            <a:prstGeom prst="rect">
              <a:avLst/>
            </a:prstGeom>
            <a:solidFill>
              <a:srgbClr val="B8410C"/>
            </a:solidFill>
            <a:ln>
              <a:noFill/>
            </a:ln>
          </p:spPr>
        </p:sp>
        <p:sp>
          <p:nvSpPr>
            <p:cNvPr id="9" name="Rectangle 9"/>
            <p:cNvSpPr/>
            <p:nvPr/>
          </p:nvSpPr>
          <p:spPr>
            <a:xfrm>
              <a:off x="8943975" y="3105150"/>
              <a:ext cx="95250" cy="95250"/>
            </a:xfrm>
            <a:prstGeom prst="rect">
              <a:avLst/>
            </a:prstGeom>
            <a:solidFill>
              <a:srgbClr val="B8410C"/>
            </a:solidFill>
            <a:ln>
              <a:noFill/>
            </a:ln>
          </p:spPr>
        </p:sp>
        <p:sp>
          <p:nvSpPr>
            <p:cNvPr id="10" name="Rectangle 10"/>
            <p:cNvSpPr/>
            <p:nvPr/>
          </p:nvSpPr>
          <p:spPr>
            <a:xfrm>
              <a:off x="3152775" y="3857625"/>
              <a:ext cx="95250" cy="95250"/>
            </a:xfrm>
            <a:prstGeom prst="rect">
              <a:avLst/>
            </a:prstGeom>
            <a:solidFill>
              <a:srgbClr val="B8410C"/>
            </a:solidFill>
            <a:ln>
              <a:noFill/>
            </a:ln>
          </p:spPr>
        </p:sp>
        <p:sp>
          <p:nvSpPr>
            <p:cNvPr id="11" name="Rectangle 11"/>
            <p:cNvSpPr/>
            <p:nvPr/>
          </p:nvSpPr>
          <p:spPr>
            <a:xfrm>
              <a:off x="6048375" y="3857625"/>
              <a:ext cx="95250" cy="95250"/>
            </a:xfrm>
            <a:prstGeom prst="rect">
              <a:avLst/>
            </a:prstGeom>
            <a:solidFill>
              <a:srgbClr val="B8410C"/>
            </a:solidFill>
            <a:ln>
              <a:noFill/>
            </a:ln>
          </p:spPr>
        </p:sp>
        <p:sp>
          <p:nvSpPr>
            <p:cNvPr id="12" name="Rectangle 12"/>
            <p:cNvSpPr/>
            <p:nvPr/>
          </p:nvSpPr>
          <p:spPr>
            <a:xfrm>
              <a:off x="8943975" y="3857625"/>
              <a:ext cx="95250" cy="95250"/>
            </a:xfrm>
            <a:prstGeom prst="rect">
              <a:avLst/>
            </a:prstGeom>
            <a:solidFill>
              <a:srgbClr val="B8410C"/>
            </a:solidFill>
            <a:ln>
              <a:noFill/>
            </a:ln>
          </p:spPr>
        </p:sp>
      </p:grpSp>
      <p:sp>
        <p:nvSpPr>
          <p:cNvPr id="14" name="TextBox 14"/>
          <p:cNvSpPr txBox="1"/>
          <p:nvPr/>
        </p:nvSpPr>
        <p:spPr>
          <a:xfrm>
            <a:off x="3322894" y="2656522"/>
            <a:ext cx="5546212" cy="701040"/>
          </a:xfrm>
          <a:prstGeom prst="rect">
            <a:avLst/>
          </a:prstGeom>
          <a:noFill/>
          <a:ln>
            <a:noFill/>
          </a:ln>
        </p:spPr>
        <p:txBody>
          <a:bodyPr wrap="none" lIns="0" tIns="0" rIns="0" bIns="0" anchor="t" anchorCtr="0">
            <a:spAutoFit/>
          </a:bodyPr>
          <a:lstStyle/>
          <a:p>
            <a:pPr algn="ctr"/>
            <a:r>
              <a:rPr lang="zh-CN" sz="3450" b="1" dirty="0">
                <a:solidFill>
                  <a:srgbClr val="0F0F0F"/>
                </a:solidFill>
                <a:latin typeface="Space Grotesk"/>
                <a:ea typeface="Microsoft YaHei"/>
                <a:cs typeface="Space Grotesk"/>
              </a:rPr>
              <a:t>Open it in PowerPoint —</a:t>
            </a:r>
          </a:p>
        </p:txBody>
      </p:sp>
      <p:sp>
        <p:nvSpPr>
          <p:cNvPr id="15" name="TextBox 15"/>
          <p:cNvSpPr txBox="1"/>
          <p:nvPr/>
        </p:nvSpPr>
        <p:spPr>
          <a:xfrm>
            <a:off x="3866337" y="3247072"/>
            <a:ext cx="4459326" cy="701040"/>
          </a:xfrm>
          <a:prstGeom prst="rect">
            <a:avLst/>
          </a:prstGeom>
          <a:noFill/>
          <a:ln>
            <a:noFill/>
          </a:ln>
        </p:spPr>
        <p:txBody>
          <a:bodyPr wrap="none" lIns="0" tIns="0" rIns="0" bIns="0" anchor="t" anchorCtr="0">
            <a:spAutoFit/>
          </a:bodyPr>
          <a:lstStyle/>
          <a:p>
            <a:pPr algn="ctr"/>
            <a:r>
              <a:rPr lang="zh-CN" sz="3450" b="1" dirty="0">
                <a:solidFill>
                  <a:srgbClr val="B8410C"/>
                </a:solidFill>
                <a:latin typeface="Space Grotesk"/>
                <a:ea typeface="Microsoft YaHei"/>
                <a:cs typeface="Space Grotesk"/>
              </a:rPr>
              <a:t>everything moves.</a:t>
            </a:r>
          </a:p>
        </p:txBody>
      </p:sp>
      <p:sp>
        <p:nvSpPr>
          <p:cNvPr id="16" name="TextBox 16"/>
          <p:cNvSpPr txBox="1"/>
          <p:nvPr/>
        </p:nvSpPr>
        <p:spPr>
          <a:xfrm>
            <a:off x="1872520" y="4355782"/>
            <a:ext cx="8446961" cy="335280"/>
          </a:xfrm>
          <a:prstGeom prst="rect">
            <a:avLst/>
          </a:prstGeom>
          <a:noFill/>
          <a:ln>
            <a:noFill/>
          </a:ln>
        </p:spPr>
        <p:txBody>
          <a:bodyPr wrap="none" lIns="0" tIns="0" rIns="0" bIns="0" anchor="t" anchorCtr="0">
            <a:spAutoFit/>
          </a:bodyPr>
          <a:lstStyle/>
          <a:p>
            <a:pPr algn="ctr"/>
            <a:r>
              <a:rPr lang="zh-CN" sz="1650" dirty="0">
                <a:solidFill>
                  <a:srgbClr val="6B6660"/>
                </a:solidFill>
                <a:latin typeface="Inter"/>
                <a:ea typeface="Microsoft YaHei"/>
                <a:cs typeface="Inter"/>
              </a:rPr>
              <a:t>Drag a box, rewrite a line, recolour a bar, swap a chart's numbers. It's your</a:t>
            </a:r>
          </a:p>
        </p:txBody>
      </p:sp>
      <p:sp>
        <p:nvSpPr>
          <p:cNvPr id="17" name="TextBox 17"/>
          <p:cNvSpPr txBox="1"/>
          <p:nvPr/>
        </p:nvSpPr>
        <p:spPr>
          <a:xfrm>
            <a:off x="2340078" y="4660582"/>
            <a:ext cx="7511844" cy="335280"/>
          </a:xfrm>
          <a:prstGeom prst="rect">
            <a:avLst/>
          </a:prstGeom>
          <a:noFill/>
          <a:ln>
            <a:noFill/>
          </a:ln>
        </p:spPr>
        <p:txBody>
          <a:bodyPr wrap="none" lIns="0" tIns="0" rIns="0" bIns="0" anchor="t" anchorCtr="0">
            <a:spAutoFit/>
          </a:bodyPr>
          <a:lstStyle/>
          <a:p>
            <a:pPr algn="ctr"/>
            <a:r>
              <a:rPr lang="zh-CN" sz="1650" dirty="0">
                <a:solidFill>
                  <a:srgbClr val="6B6660"/>
                </a:solidFill>
                <a:latin typeface="Inter"/>
                <a:ea typeface="Microsoft YaHei"/>
                <a:cs typeface="Inter"/>
              </a:rPr>
              <a:t>file — edit it in PowerPoint, Keynote or Google Slides, on any machine.</a:t>
            </a:r>
          </a:p>
        </p:txBody>
      </p:sp>
      <p:grpSp>
        <p:nvGrpSpPr>
          <p:cNvPr id="28" name="Group 28"/>
          <p:cNvGrpSpPr/>
          <p:nvPr/>
        </p:nvGrpSpPr>
        <p:grpSpPr>
          <a:xfrm>
            <a:off x="3381375" y="5334000"/>
            <a:ext cx="5429250" cy="419100"/>
            <a:chOff x="3381375" y="5334000"/>
            <a:chExt cx="5429250" cy="419100"/>
          </a:xfrm>
        </p:grpSpPr>
        <p:sp>
          <p:nvSpPr>
            <p:cNvPr id="18" name="Freeform 18"/>
            <p:cNvSpPr/>
            <p:nvPr/>
          </p:nvSpPr>
          <p:spPr>
            <a:xfrm>
              <a:off x="3381375" y="5334000"/>
              <a:ext cx="876300" cy="419100"/>
            </a:xfrm>
            <a:custGeom>
              <a:avLst/>
              <a:gdLst/>
              <a:ahLst/>
              <a:cxnLst/>
              <a:rect l="l" t="t" r="r" b="b"/>
              <a:pathLst>
                <a:path w="876300" h="419100">
                  <a:moveTo>
                    <a:pt x="209550" y="0"/>
                  </a:moveTo>
                  <a:lnTo>
                    <a:pt x="666750" y="0"/>
                  </a:lnTo>
                  <a:cubicBezTo>
                    <a:pt x="782481" y="0"/>
                    <a:pt x="876300" y="93819"/>
                    <a:pt x="876300" y="209550"/>
                  </a:cubicBezTo>
                  <a:lnTo>
                    <a:pt x="876300" y="209550"/>
                  </a:lnTo>
                  <a:cubicBezTo>
                    <a:pt x="876300" y="325281"/>
                    <a:pt x="782481" y="419100"/>
                    <a:pt x="666750" y="419100"/>
                  </a:cubicBezTo>
                  <a:lnTo>
                    <a:pt x="209550" y="419100"/>
                  </a:lnTo>
                  <a:cubicBezTo>
                    <a:pt x="93819" y="419100"/>
                    <a:pt x="0" y="325281"/>
                    <a:pt x="0" y="209550"/>
                  </a:cubicBezTo>
                  <a:lnTo>
                    <a:pt x="0" y="209550"/>
                  </a:lnTo>
                  <a:cubicBezTo>
                    <a:pt x="0" y="93819"/>
                    <a:pt x="93819" y="0"/>
                    <a:pt x="209550" y="0"/>
                  </a:cubicBezTo>
                  <a:close/>
                </a:path>
              </a:pathLst>
            </a:custGeom>
            <a:solidFill>
              <a:srgbClr val="F3F1EA"/>
            </a:solidFill>
            <a:ln w="9525">
              <a:solidFill>
                <a:srgbClr val="E8E4DC"/>
              </a:solidFill>
            </a:ln>
          </p:spPr>
        </p:sp>
        <p:sp>
          <p:nvSpPr>
            <p:cNvPr id="19" name="TextBox 19"/>
            <p:cNvSpPr txBox="1"/>
            <p:nvPr/>
          </p:nvSpPr>
          <p:spPr>
            <a:xfrm>
              <a:off x="3616309" y="5463064"/>
              <a:ext cx="406432" cy="259080"/>
            </a:xfrm>
            <a:prstGeom prst="rect">
              <a:avLst/>
            </a:prstGeom>
            <a:noFill/>
            <a:ln>
              <a:noFill/>
            </a:ln>
          </p:spPr>
          <p:txBody>
            <a:bodyPr wrap="none" lIns="0" tIns="0" rIns="0" bIns="0" anchor="t" anchorCtr="0">
              <a:spAutoFit/>
            </a:bodyPr>
            <a:lstStyle/>
            <a:p>
              <a:pPr algn="ctr"/>
              <a:r>
                <a:rPr lang="zh-CN" sz="1275" dirty="0">
                  <a:solidFill>
                    <a:srgbClr val="0F0F0F"/>
                  </a:solidFill>
                  <a:latin typeface="Inter"/>
                  <a:ea typeface="Microsoft YaHei"/>
                  <a:cs typeface="Inter"/>
                </a:rPr>
                <a:t>Text</a:t>
              </a:r>
            </a:p>
          </p:txBody>
        </p:sp>
        <p:sp>
          <p:nvSpPr>
            <p:cNvPr id="20" name="Freeform 20"/>
            <p:cNvSpPr/>
            <p:nvPr/>
          </p:nvSpPr>
          <p:spPr>
            <a:xfrm>
              <a:off x="4410075" y="5334000"/>
              <a:ext cx="1047750" cy="419100"/>
            </a:xfrm>
            <a:custGeom>
              <a:avLst/>
              <a:gdLst/>
              <a:ahLst/>
              <a:cxnLst/>
              <a:rect l="l" t="t" r="r" b="b"/>
              <a:pathLst>
                <a:path w="1047750" h="419100">
                  <a:moveTo>
                    <a:pt x="209550" y="0"/>
                  </a:moveTo>
                  <a:lnTo>
                    <a:pt x="838200" y="0"/>
                  </a:lnTo>
                  <a:cubicBezTo>
                    <a:pt x="953931" y="0"/>
                    <a:pt x="1047750" y="93819"/>
                    <a:pt x="1047750" y="209550"/>
                  </a:cubicBezTo>
                  <a:lnTo>
                    <a:pt x="1047750" y="209550"/>
                  </a:lnTo>
                  <a:cubicBezTo>
                    <a:pt x="1047750" y="325281"/>
                    <a:pt x="953931" y="419100"/>
                    <a:pt x="838200" y="419100"/>
                  </a:cubicBezTo>
                  <a:lnTo>
                    <a:pt x="209550" y="419100"/>
                  </a:lnTo>
                  <a:cubicBezTo>
                    <a:pt x="93819" y="419100"/>
                    <a:pt x="0" y="325281"/>
                    <a:pt x="0" y="209550"/>
                  </a:cubicBezTo>
                  <a:lnTo>
                    <a:pt x="0" y="209550"/>
                  </a:lnTo>
                  <a:cubicBezTo>
                    <a:pt x="0" y="93819"/>
                    <a:pt x="93819" y="0"/>
                    <a:pt x="209550" y="0"/>
                  </a:cubicBezTo>
                  <a:close/>
                </a:path>
              </a:pathLst>
            </a:custGeom>
            <a:solidFill>
              <a:srgbClr val="F3F1EA"/>
            </a:solidFill>
            <a:ln w="9525">
              <a:solidFill>
                <a:srgbClr val="E8E4DC"/>
              </a:solidFill>
            </a:ln>
          </p:spPr>
        </p:sp>
        <p:sp>
          <p:nvSpPr>
            <p:cNvPr id="21" name="TextBox 21"/>
            <p:cNvSpPr txBox="1"/>
            <p:nvPr/>
          </p:nvSpPr>
          <p:spPr>
            <a:xfrm>
              <a:off x="4637222" y="5463064"/>
              <a:ext cx="593455" cy="259080"/>
            </a:xfrm>
            <a:prstGeom prst="rect">
              <a:avLst/>
            </a:prstGeom>
            <a:noFill/>
            <a:ln>
              <a:noFill/>
            </a:ln>
          </p:spPr>
          <p:txBody>
            <a:bodyPr wrap="none" lIns="0" tIns="0" rIns="0" bIns="0" anchor="t" anchorCtr="0">
              <a:spAutoFit/>
            </a:bodyPr>
            <a:lstStyle/>
            <a:p>
              <a:pPr algn="ctr"/>
              <a:r>
                <a:rPr lang="zh-CN" sz="1275" dirty="0">
                  <a:solidFill>
                    <a:srgbClr val="0F0F0F"/>
                  </a:solidFill>
                  <a:latin typeface="Inter"/>
                  <a:ea typeface="Microsoft YaHei"/>
                  <a:cs typeface="Inter"/>
                </a:rPr>
                <a:t>Shapes</a:t>
              </a:r>
            </a:p>
          </p:txBody>
        </p:sp>
        <p:sp>
          <p:nvSpPr>
            <p:cNvPr id="22" name="Freeform 22"/>
            <p:cNvSpPr/>
            <p:nvPr/>
          </p:nvSpPr>
          <p:spPr>
            <a:xfrm>
              <a:off x="5610225" y="5334000"/>
              <a:ext cx="990600" cy="419100"/>
            </a:xfrm>
            <a:custGeom>
              <a:avLst/>
              <a:gdLst/>
              <a:ahLst/>
              <a:cxnLst/>
              <a:rect l="l" t="t" r="r" b="b"/>
              <a:pathLst>
                <a:path w="990600" h="419100">
                  <a:moveTo>
                    <a:pt x="209550" y="0"/>
                  </a:moveTo>
                  <a:lnTo>
                    <a:pt x="781050" y="0"/>
                  </a:lnTo>
                  <a:cubicBezTo>
                    <a:pt x="896781" y="0"/>
                    <a:pt x="990600" y="93819"/>
                    <a:pt x="990600" y="209550"/>
                  </a:cubicBezTo>
                  <a:lnTo>
                    <a:pt x="990600" y="209550"/>
                  </a:lnTo>
                  <a:cubicBezTo>
                    <a:pt x="990600" y="325281"/>
                    <a:pt x="896781" y="419100"/>
                    <a:pt x="781050" y="419100"/>
                  </a:cubicBezTo>
                  <a:lnTo>
                    <a:pt x="209550" y="419100"/>
                  </a:lnTo>
                  <a:cubicBezTo>
                    <a:pt x="93819" y="419100"/>
                    <a:pt x="0" y="325281"/>
                    <a:pt x="0" y="209550"/>
                  </a:cubicBezTo>
                  <a:lnTo>
                    <a:pt x="0" y="209550"/>
                  </a:lnTo>
                  <a:cubicBezTo>
                    <a:pt x="0" y="93819"/>
                    <a:pt x="93819" y="0"/>
                    <a:pt x="209550" y="0"/>
                  </a:cubicBezTo>
                  <a:close/>
                </a:path>
              </a:pathLst>
            </a:custGeom>
            <a:solidFill>
              <a:srgbClr val="F3F1EA"/>
            </a:solidFill>
            <a:ln w="9525">
              <a:solidFill>
                <a:srgbClr val="E8E4DC"/>
              </a:solidFill>
            </a:ln>
          </p:spPr>
        </p:sp>
        <p:sp>
          <p:nvSpPr>
            <p:cNvPr id="23" name="TextBox 23"/>
            <p:cNvSpPr txBox="1"/>
            <p:nvPr/>
          </p:nvSpPr>
          <p:spPr>
            <a:xfrm>
              <a:off x="5808797" y="5463064"/>
              <a:ext cx="593455" cy="259080"/>
            </a:xfrm>
            <a:prstGeom prst="rect">
              <a:avLst/>
            </a:prstGeom>
            <a:noFill/>
            <a:ln>
              <a:noFill/>
            </a:ln>
          </p:spPr>
          <p:txBody>
            <a:bodyPr wrap="none" lIns="0" tIns="0" rIns="0" bIns="0" anchor="t" anchorCtr="0">
              <a:spAutoFit/>
            </a:bodyPr>
            <a:lstStyle/>
            <a:p>
              <a:pPr algn="ctr"/>
              <a:r>
                <a:rPr lang="zh-CN" sz="1275" dirty="0">
                  <a:solidFill>
                    <a:srgbClr val="0F0F0F"/>
                  </a:solidFill>
                  <a:latin typeface="Inter"/>
                  <a:ea typeface="Microsoft YaHei"/>
                  <a:cs typeface="Inter"/>
                </a:rPr>
                <a:t>Charts</a:t>
              </a:r>
            </a:p>
          </p:txBody>
        </p:sp>
        <p:sp>
          <p:nvSpPr>
            <p:cNvPr id="24" name="Freeform 24"/>
            <p:cNvSpPr/>
            <p:nvPr/>
          </p:nvSpPr>
          <p:spPr>
            <a:xfrm>
              <a:off x="6753225" y="5334000"/>
              <a:ext cx="990600" cy="419100"/>
            </a:xfrm>
            <a:custGeom>
              <a:avLst/>
              <a:gdLst/>
              <a:ahLst/>
              <a:cxnLst/>
              <a:rect l="l" t="t" r="r" b="b"/>
              <a:pathLst>
                <a:path w="990600" h="419100">
                  <a:moveTo>
                    <a:pt x="209550" y="0"/>
                  </a:moveTo>
                  <a:lnTo>
                    <a:pt x="781050" y="0"/>
                  </a:lnTo>
                  <a:cubicBezTo>
                    <a:pt x="896781" y="0"/>
                    <a:pt x="990600" y="93819"/>
                    <a:pt x="990600" y="209550"/>
                  </a:cubicBezTo>
                  <a:lnTo>
                    <a:pt x="990600" y="209550"/>
                  </a:lnTo>
                  <a:cubicBezTo>
                    <a:pt x="990600" y="325281"/>
                    <a:pt x="896781" y="419100"/>
                    <a:pt x="781050" y="419100"/>
                  </a:cubicBezTo>
                  <a:lnTo>
                    <a:pt x="209550" y="419100"/>
                  </a:lnTo>
                  <a:cubicBezTo>
                    <a:pt x="93819" y="419100"/>
                    <a:pt x="0" y="325281"/>
                    <a:pt x="0" y="209550"/>
                  </a:cubicBezTo>
                  <a:lnTo>
                    <a:pt x="0" y="209550"/>
                  </a:lnTo>
                  <a:cubicBezTo>
                    <a:pt x="0" y="93819"/>
                    <a:pt x="93819" y="0"/>
                    <a:pt x="209550" y="0"/>
                  </a:cubicBezTo>
                  <a:close/>
                </a:path>
              </a:pathLst>
            </a:custGeom>
            <a:solidFill>
              <a:srgbClr val="F3F1EA"/>
            </a:solidFill>
            <a:ln w="9525">
              <a:solidFill>
                <a:srgbClr val="E8E4DC"/>
              </a:solidFill>
            </a:ln>
          </p:spPr>
        </p:sp>
        <p:sp>
          <p:nvSpPr>
            <p:cNvPr id="25" name="TextBox 25"/>
            <p:cNvSpPr txBox="1"/>
            <p:nvPr/>
          </p:nvSpPr>
          <p:spPr>
            <a:xfrm>
              <a:off x="6973050" y="5463064"/>
              <a:ext cx="550950" cy="259080"/>
            </a:xfrm>
            <a:prstGeom prst="rect">
              <a:avLst/>
            </a:prstGeom>
            <a:noFill/>
            <a:ln>
              <a:noFill/>
            </a:ln>
          </p:spPr>
          <p:txBody>
            <a:bodyPr wrap="none" lIns="0" tIns="0" rIns="0" bIns="0" anchor="t" anchorCtr="0">
              <a:spAutoFit/>
            </a:bodyPr>
            <a:lstStyle/>
            <a:p>
              <a:pPr algn="ctr"/>
              <a:r>
                <a:rPr lang="zh-CN" sz="1275" dirty="0">
                  <a:solidFill>
                    <a:srgbClr val="0F0F0F"/>
                  </a:solidFill>
                  <a:latin typeface="Inter"/>
                  <a:ea typeface="Microsoft YaHei"/>
                  <a:cs typeface="Inter"/>
                </a:rPr>
                <a:t>Tables</a:t>
              </a:r>
            </a:p>
          </p:txBody>
        </p:sp>
        <p:sp>
          <p:nvSpPr>
            <p:cNvPr id="26" name="Freeform 26"/>
            <p:cNvSpPr/>
            <p:nvPr/>
          </p:nvSpPr>
          <p:spPr>
            <a:xfrm>
              <a:off x="7896225" y="5334000"/>
              <a:ext cx="914400" cy="419100"/>
            </a:xfrm>
            <a:custGeom>
              <a:avLst/>
              <a:gdLst/>
              <a:ahLst/>
              <a:cxnLst/>
              <a:rect l="l" t="t" r="r" b="b"/>
              <a:pathLst>
                <a:path w="914400" h="419100">
                  <a:moveTo>
                    <a:pt x="209550" y="0"/>
                  </a:moveTo>
                  <a:lnTo>
                    <a:pt x="704850" y="0"/>
                  </a:lnTo>
                  <a:cubicBezTo>
                    <a:pt x="820581" y="0"/>
                    <a:pt x="914400" y="93819"/>
                    <a:pt x="914400" y="209550"/>
                  </a:cubicBezTo>
                  <a:lnTo>
                    <a:pt x="914400" y="209550"/>
                  </a:lnTo>
                  <a:cubicBezTo>
                    <a:pt x="914400" y="325281"/>
                    <a:pt x="820581" y="419100"/>
                    <a:pt x="704850" y="419100"/>
                  </a:cubicBezTo>
                  <a:lnTo>
                    <a:pt x="209550" y="419100"/>
                  </a:lnTo>
                  <a:cubicBezTo>
                    <a:pt x="93819" y="419100"/>
                    <a:pt x="0" y="325281"/>
                    <a:pt x="0" y="209550"/>
                  </a:cubicBezTo>
                  <a:lnTo>
                    <a:pt x="0" y="209550"/>
                  </a:lnTo>
                  <a:cubicBezTo>
                    <a:pt x="0" y="93819"/>
                    <a:pt x="93819" y="0"/>
                    <a:pt x="209550" y="0"/>
                  </a:cubicBezTo>
                  <a:close/>
                </a:path>
              </a:pathLst>
            </a:custGeom>
            <a:solidFill>
              <a:srgbClr val="F3F1EA"/>
            </a:solidFill>
            <a:ln w="9525">
              <a:solidFill>
                <a:srgbClr val="E8E4DC"/>
              </a:solidFill>
            </a:ln>
          </p:spPr>
        </p:sp>
        <p:sp>
          <p:nvSpPr>
            <p:cNvPr id="27" name="TextBox 27"/>
            <p:cNvSpPr txBox="1"/>
            <p:nvPr/>
          </p:nvSpPr>
          <p:spPr>
            <a:xfrm>
              <a:off x="8124706" y="5463064"/>
              <a:ext cx="457438" cy="259080"/>
            </a:xfrm>
            <a:prstGeom prst="rect">
              <a:avLst/>
            </a:prstGeom>
            <a:noFill/>
            <a:ln>
              <a:noFill/>
            </a:ln>
          </p:spPr>
          <p:txBody>
            <a:bodyPr wrap="none" lIns="0" tIns="0" rIns="0" bIns="0" anchor="t" anchorCtr="0">
              <a:spAutoFit/>
            </a:bodyPr>
            <a:lstStyle/>
            <a:p>
              <a:pPr algn="ctr"/>
              <a:r>
                <a:rPr lang="zh-CN" sz="1275" dirty="0">
                  <a:solidFill>
                    <a:srgbClr val="0F0F0F"/>
                  </a:solidFill>
                  <a:latin typeface="Inter"/>
                  <a:ea typeface="Microsoft YaHei"/>
                  <a:cs typeface="Inter"/>
                </a:rPr>
                <a:t>Icons</a:t>
              </a:r>
            </a:p>
          </p:txBody>
        </p:sp>
      </p:grpSp>
      <p:sp>
        <p:nvSpPr>
          <p:cNvPr id="29" name="TextBox 29"/>
          <p:cNvSpPr txBox="1"/>
          <p:nvPr/>
        </p:nvSpPr>
        <p:spPr>
          <a:xfrm>
            <a:off x="749618" y="6447949"/>
            <a:ext cx="693699" cy="198120"/>
          </a:xfrm>
          <a:prstGeom prst="rect">
            <a:avLst/>
          </a:prstGeom>
          <a:noFill/>
          <a:ln>
            <a:noFill/>
          </a:ln>
        </p:spPr>
        <p:txBody>
          <a:bodyPr wrap="none" lIns="0" tIns="0" rIns="0" bIns="0" anchor="t" anchorCtr="0">
            <a:spAutoFit/>
          </a:bodyPr>
          <a:lstStyle/>
          <a:p>
            <a:pPr algn="l"/>
            <a:r>
              <a:rPr lang="zh-CN" sz="975" b="1" dirty="0">
                <a:solidFill>
                  <a:srgbClr val="8E8A82"/>
                </a:solidFill>
                <a:latin typeface="Space Grotesk"/>
                <a:ea typeface="Microsoft YaHei"/>
                <a:cs typeface="Space Grotesk"/>
              </a:rPr>
              <a:t>FrameBind</a:t>
            </a:r>
          </a:p>
        </p:txBody>
      </p:sp>
      <p:sp>
        <p:nvSpPr>
          <p:cNvPr id="30" name="TextBox 30"/>
          <p:cNvSpPr txBox="1"/>
          <p:nvPr/>
        </p:nvSpPr>
        <p:spPr>
          <a:xfrm>
            <a:off x="10982063" y="6447949"/>
            <a:ext cx="460319" cy="198120"/>
          </a:xfrm>
          <a:prstGeom prst="rect">
            <a:avLst/>
          </a:prstGeom>
          <a:noFill/>
          <a:ln>
            <a:noFill/>
          </a:ln>
        </p:spPr>
        <p:txBody>
          <a:bodyPr wrap="none" lIns="0" tIns="0" rIns="0" bIns="0" anchor="t" anchorCtr="0">
            <a:spAutoFit/>
          </a:bodyPr>
          <a:lstStyle/>
          <a:p>
            <a:pPr algn="r"/>
            <a:r>
              <a:rPr lang="zh-CN" sz="975" dirty="0">
                <a:solidFill>
                  <a:srgbClr val="8E8A82"/>
                </a:solidFill>
                <a:latin typeface="Inter"/>
                <a:ea typeface="Microsoft YaHei"/>
                <a:cs typeface="Inter"/>
              </a:rPr>
              <a:t>06 / 14</a:t>
            </a:r>
          </a:p>
        </p:txBody>
      </p:sp>
    </p:spTree>
  </p:cSld>
  <p:clrMapOvr>
    <a:masterClrMapping/>
  </p:clrMapOvr>
  <p:transition xmlns:p14="http://schemas.microsoft.com/office/powerpoint/2010/main" p14:dur="4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400"/>
                                        <p:tgtEl>
                                          <p:spTgt spid="13"/>
                                        </p:tgtEl>
                                      </p:cBhvr>
                                    </p:animEffect>
                                  </p:childTnLst>
                                </p:cTn>
                              </p:par>
                            </p:childTnLst>
                          </p:cTn>
                        </p:par>
                        <p:par>
                          <p:cTn id="8" fill="hold">
                            <p:stCondLst>
                              <p:cond delay="900"/>
                            </p:stCondLst>
                            <p:childTnLst>
                              <p:par>
                                <p:cTn id="9" presetID="2" presetClass="entr" presetSubtype="4"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slide(fromBottom)">
                                      <p:cBhvr>
                                        <p:cTn id="11" dur="4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AFAF7"/>
          </a:solidFill>
          <a:ln>
            <a:noFill/>
          </a:ln>
        </p:spPr>
      </p:sp>
      <p:sp>
        <p:nvSpPr>
          <p:cNvPr id="3" name="TextBox 3"/>
          <p:cNvSpPr txBox="1"/>
          <p:nvPr/>
        </p:nvSpPr>
        <p:spPr>
          <a:xfrm>
            <a:off x="746760" y="861060"/>
            <a:ext cx="1005002" cy="243840"/>
          </a:xfrm>
          <a:prstGeom prst="rect">
            <a:avLst/>
          </a:prstGeom>
          <a:noFill/>
          <a:ln>
            <a:noFill/>
          </a:ln>
        </p:spPr>
        <p:txBody>
          <a:bodyPr wrap="none" lIns="0" tIns="0" rIns="0" bIns="0" anchor="t" anchorCtr="0">
            <a:spAutoFit/>
          </a:bodyPr>
          <a:lstStyle/>
          <a:p>
            <a:pPr algn="l"/>
            <a:r>
              <a:rPr lang="zh-CN" sz="1200" b="1" dirty="0">
                <a:solidFill>
                  <a:srgbClr val="B8410C"/>
                </a:solidFill>
                <a:latin typeface="Inter"/>
                <a:ea typeface="Microsoft YaHei"/>
                <a:cs typeface="Inter"/>
              </a:rPr>
              <a:t>REAL CHARTS</a:t>
            </a:r>
          </a:p>
        </p:txBody>
      </p:sp>
      <p:sp>
        <p:nvSpPr>
          <p:cNvPr id="4" name="TextBox 4"/>
          <p:cNvSpPr txBox="1"/>
          <p:nvPr/>
        </p:nvSpPr>
        <p:spPr>
          <a:xfrm>
            <a:off x="702945" y="1145858"/>
            <a:ext cx="6585573" cy="640080"/>
          </a:xfrm>
          <a:prstGeom prst="rect">
            <a:avLst/>
          </a:prstGeom>
          <a:noFill/>
          <a:ln>
            <a:noFill/>
          </a:ln>
        </p:spPr>
        <p:txBody>
          <a:bodyPr wrap="none" lIns="0" tIns="0" rIns="0" bIns="0" anchor="t" anchorCtr="0">
            <a:spAutoFit/>
          </a:bodyPr>
          <a:lstStyle/>
          <a:p>
            <a:pPr algn="l"/>
            <a:r>
              <a:rPr lang="zh-CN" sz="3150" b="1" dirty="0">
                <a:solidFill>
                  <a:srgbClr val="0F0F0F"/>
                </a:solidFill>
                <a:latin typeface="Space Grotesk"/>
                <a:ea typeface="Microsoft YaHei"/>
                <a:cs typeface="Space Grotesk"/>
              </a:rPr>
              <a:t>Real charts, not flat pictures</a:t>
            </a:r>
          </a:p>
        </p:txBody>
      </p:sp>
      <p:sp>
        <p:nvSpPr>
          <p:cNvPr id="5" name="TextBox 5"/>
          <p:cNvSpPr txBox="1"/>
          <p:nvPr/>
        </p:nvSpPr>
        <p:spPr>
          <a:xfrm>
            <a:off x="741045" y="1669732"/>
            <a:ext cx="8402955" cy="335280"/>
          </a:xfrm>
          <a:prstGeom prst="rect">
            <a:avLst/>
          </a:prstGeom>
          <a:noFill/>
          <a:ln>
            <a:noFill/>
          </a:ln>
        </p:spPr>
        <p:txBody>
          <a:bodyPr wrap="none" lIns="0" tIns="0" rIns="0" bIns="0" anchor="t" anchorCtr="0">
            <a:spAutoFit/>
          </a:bodyPr>
          <a:lstStyle/>
          <a:p>
            <a:pPr algn="l"/>
            <a:r>
              <a:rPr lang="zh-CN" sz="1650" dirty="0">
                <a:solidFill>
                  <a:srgbClr val="6B6660"/>
                </a:solidFill>
                <a:latin typeface="Inter"/>
                <a:ea typeface="Microsoft YaHei"/>
                <a:cs typeface="Inter"/>
              </a:rPr>
              <a:t>Other tools paste a picture of a chart. FrameBind gives you the chart itself.</a:t>
            </a:r>
          </a:p>
        </p:txBody>
      </p:sp>
      <p:sp>
        <p:nvSpPr>
          <p:cNvPr id="6" name="Freeform 6"/>
          <p:cNvSpPr/>
          <p:nvPr/>
        </p:nvSpPr>
        <p:spPr>
          <a:xfrm>
            <a:off x="762000" y="2209800"/>
            <a:ext cx="5200650" cy="3771900"/>
          </a:xfrm>
          <a:custGeom>
            <a:avLst/>
            <a:gdLst/>
            <a:ahLst/>
            <a:cxnLst/>
            <a:rect l="l" t="t" r="r" b="b"/>
            <a:pathLst>
              <a:path w="5200650" h="3771900">
                <a:moveTo>
                  <a:pt x="152400" y="0"/>
                </a:moveTo>
                <a:lnTo>
                  <a:pt x="5048250" y="0"/>
                </a:lnTo>
                <a:cubicBezTo>
                  <a:pt x="5132418" y="0"/>
                  <a:pt x="5200650" y="68232"/>
                  <a:pt x="5200650" y="152400"/>
                </a:cubicBezTo>
                <a:lnTo>
                  <a:pt x="5200650" y="3619500"/>
                </a:lnTo>
                <a:cubicBezTo>
                  <a:pt x="5200650" y="3703668"/>
                  <a:pt x="5132418" y="3771900"/>
                  <a:pt x="5048250" y="3771900"/>
                </a:cubicBezTo>
                <a:lnTo>
                  <a:pt x="152400" y="3771900"/>
                </a:lnTo>
                <a:cubicBezTo>
                  <a:pt x="68232" y="3771900"/>
                  <a:pt x="0" y="3703668"/>
                  <a:pt x="0" y="3619500"/>
                </a:cubicBezTo>
                <a:lnTo>
                  <a:pt x="0" y="152400"/>
                </a:lnTo>
                <a:cubicBezTo>
                  <a:pt x="0" y="68232"/>
                  <a:pt x="68232" y="0"/>
                  <a:pt x="152400" y="0"/>
                </a:cubicBezTo>
                <a:close/>
              </a:path>
            </a:pathLst>
          </a:custGeom>
          <a:solidFill>
            <a:srgbClr val="F3F1EA"/>
          </a:solidFill>
          <a:ln w="9525">
            <a:solidFill>
              <a:srgbClr val="E8E4DC"/>
            </a:solidFill>
          </a:ln>
        </p:spPr>
      </p:sp>
      <p:sp>
        <p:nvSpPr>
          <p:cNvPr id="7" name="Freeform 7"/>
          <p:cNvSpPr/>
          <p:nvPr/>
        </p:nvSpPr>
        <p:spPr>
          <a:xfrm>
            <a:off x="1066800" y="2495550"/>
            <a:ext cx="1485900" cy="323850"/>
          </a:xfrm>
          <a:custGeom>
            <a:avLst/>
            <a:gdLst/>
            <a:ahLst/>
            <a:cxnLst/>
            <a:rect l="l" t="t" r="r" b="b"/>
            <a:pathLst>
              <a:path w="1485900" h="323850">
                <a:moveTo>
                  <a:pt x="161925" y="0"/>
                </a:moveTo>
                <a:lnTo>
                  <a:pt x="1323975" y="0"/>
                </a:lnTo>
                <a:cubicBezTo>
                  <a:pt x="1413404" y="0"/>
                  <a:pt x="1485900" y="72496"/>
                  <a:pt x="1485900" y="161925"/>
                </a:cubicBezTo>
                <a:lnTo>
                  <a:pt x="1485900" y="161925"/>
                </a:lnTo>
                <a:cubicBezTo>
                  <a:pt x="1485900" y="251354"/>
                  <a:pt x="1413404" y="323850"/>
                  <a:pt x="1323975" y="323850"/>
                </a:cubicBezTo>
                <a:lnTo>
                  <a:pt x="161925" y="323850"/>
                </a:lnTo>
                <a:cubicBezTo>
                  <a:pt x="72496" y="323850"/>
                  <a:pt x="0" y="251354"/>
                  <a:pt x="0" y="161925"/>
                </a:cubicBezTo>
                <a:lnTo>
                  <a:pt x="0" y="161925"/>
                </a:lnTo>
                <a:cubicBezTo>
                  <a:pt x="0" y="72496"/>
                  <a:pt x="72496" y="0"/>
                  <a:pt x="161925" y="0"/>
                </a:cubicBezTo>
                <a:close/>
              </a:path>
            </a:pathLst>
          </a:custGeom>
          <a:solidFill>
            <a:srgbClr val="FAFAF7"/>
          </a:solidFill>
          <a:ln w="9525">
            <a:solidFill>
              <a:srgbClr val="E8E4DC"/>
            </a:solidFill>
          </a:ln>
        </p:spPr>
      </p:sp>
      <p:sp>
        <p:nvSpPr>
          <p:cNvPr id="8" name="TextBox 8"/>
          <p:cNvSpPr txBox="1"/>
          <p:nvPr/>
        </p:nvSpPr>
        <p:spPr>
          <a:xfrm>
            <a:off x="1292877" y="2591752"/>
            <a:ext cx="1033746" cy="213360"/>
          </a:xfrm>
          <a:prstGeom prst="rect">
            <a:avLst/>
          </a:prstGeom>
          <a:noFill/>
          <a:ln>
            <a:noFill/>
          </a:ln>
        </p:spPr>
        <p:txBody>
          <a:bodyPr wrap="none" lIns="0" tIns="0" rIns="0" bIns="0" anchor="t" anchorCtr="0">
            <a:spAutoFit/>
          </a:bodyPr>
          <a:lstStyle/>
          <a:p>
            <a:pPr algn="ctr"/>
            <a:r>
              <a:rPr lang="zh-CN" sz="1050" b="1" dirty="0">
                <a:solidFill>
                  <a:srgbClr val="8E8A82"/>
                </a:solidFill>
                <a:latin typeface="Inter"/>
                <a:ea typeface="Microsoft YaHei"/>
                <a:cs typeface="Inter"/>
              </a:rPr>
              <a:t>THE USUAL WAY</a:t>
            </a:r>
          </a:p>
        </p:txBody>
      </p:sp>
      <p:sp>
        <p:nvSpPr>
          <p:cNvPr id="9" name="Freeform 9"/>
          <p:cNvSpPr/>
          <p:nvPr/>
        </p:nvSpPr>
        <p:spPr>
          <a:xfrm>
            <a:off x="1219200" y="3009900"/>
            <a:ext cx="4286250" cy="2000250"/>
          </a:xfrm>
          <a:custGeom>
            <a:avLst/>
            <a:gdLst/>
            <a:ahLst/>
            <a:cxnLst/>
            <a:rect l="l" t="t" r="r" b="b"/>
            <a:pathLst>
              <a:path w="4286250" h="2000250">
                <a:moveTo>
                  <a:pt x="95250" y="0"/>
                </a:moveTo>
                <a:lnTo>
                  <a:pt x="4191000" y="0"/>
                </a:lnTo>
                <a:cubicBezTo>
                  <a:pt x="4243605" y="0"/>
                  <a:pt x="4286250" y="42645"/>
                  <a:pt x="4286250" y="95250"/>
                </a:cubicBezTo>
                <a:lnTo>
                  <a:pt x="4286250" y="1905000"/>
                </a:lnTo>
                <a:cubicBezTo>
                  <a:pt x="4286250" y="1957605"/>
                  <a:pt x="4243605" y="2000250"/>
                  <a:pt x="4191000" y="2000250"/>
                </a:cubicBezTo>
                <a:lnTo>
                  <a:pt x="95250" y="2000250"/>
                </a:lnTo>
                <a:cubicBezTo>
                  <a:pt x="42645" y="2000250"/>
                  <a:pt x="0" y="1957605"/>
                  <a:pt x="0" y="1905000"/>
                </a:cubicBezTo>
                <a:lnTo>
                  <a:pt x="0" y="95250"/>
                </a:lnTo>
                <a:cubicBezTo>
                  <a:pt x="0" y="42645"/>
                  <a:pt x="42645" y="0"/>
                  <a:pt x="95250" y="0"/>
                </a:cubicBezTo>
                <a:close/>
              </a:path>
            </a:pathLst>
          </a:custGeom>
          <a:solidFill>
            <a:srgbClr val="FAFAF7"/>
          </a:solidFill>
          <a:ln w="9525">
            <a:solidFill>
              <a:srgbClr val="E8E4DC"/>
            </a:solidFill>
          </a:ln>
        </p:spPr>
      </p:sp>
      <p:sp>
        <p:nvSpPr>
          <p:cNvPr id="10" name="Freeform 10"/>
          <p:cNvSpPr/>
          <p:nvPr/>
        </p:nvSpPr>
        <p:spPr>
          <a:xfrm>
            <a:off x="5120878" y="3139678"/>
            <a:ext cx="216694" cy="216694"/>
          </a:xfrm>
          <a:custGeom>
            <a:avLst/>
            <a:gdLst/>
            <a:ahLst/>
            <a:cxnLst/>
            <a:rect l="l" t="t" r="r" b="b"/>
            <a:pathLst>
              <a:path w="216694" h="216694">
                <a:moveTo>
                  <a:pt x="0" y="0"/>
                </a:moveTo>
                <a:lnTo>
                  <a:pt x="216694" y="0"/>
                </a:lnTo>
                <a:lnTo>
                  <a:pt x="216694" y="216694"/>
                </a:lnTo>
                <a:lnTo>
                  <a:pt x="0" y="216694"/>
                </a:lnTo>
                <a:lnTo>
                  <a:pt x="0" y="0"/>
                </a:lnTo>
                <a:close/>
                <a:moveTo>
                  <a:pt x="77391" y="123825"/>
                </a:moveTo>
                <a:lnTo>
                  <a:pt x="108347" y="154781"/>
                </a:lnTo>
                <a:lnTo>
                  <a:pt x="185738" y="77391"/>
                </a:lnTo>
                <a:lnTo>
                  <a:pt x="185738" y="185738"/>
                </a:lnTo>
                <a:lnTo>
                  <a:pt x="30956" y="185738"/>
                </a:lnTo>
                <a:lnTo>
                  <a:pt x="30956" y="170259"/>
                </a:lnTo>
                <a:lnTo>
                  <a:pt x="77391" y="123825"/>
                </a:lnTo>
                <a:close/>
                <a:moveTo>
                  <a:pt x="85130" y="92869"/>
                </a:moveTo>
                <a:cubicBezTo>
                  <a:pt x="97952" y="92869"/>
                  <a:pt x="108347" y="82474"/>
                  <a:pt x="108347" y="69652"/>
                </a:cubicBezTo>
                <a:cubicBezTo>
                  <a:pt x="108347" y="56829"/>
                  <a:pt x="97952" y="46434"/>
                  <a:pt x="85130" y="46434"/>
                </a:cubicBezTo>
                <a:cubicBezTo>
                  <a:pt x="72307" y="46434"/>
                  <a:pt x="61912" y="56829"/>
                  <a:pt x="61912" y="69652"/>
                </a:cubicBezTo>
                <a:cubicBezTo>
                  <a:pt x="61912" y="82474"/>
                  <a:pt x="72307" y="92869"/>
                  <a:pt x="85130" y="92869"/>
                </a:cubicBezTo>
                <a:close/>
              </a:path>
            </a:pathLst>
          </a:custGeom>
          <a:solidFill>
            <a:srgbClr val="8E8A82"/>
          </a:solidFill>
          <a:ln>
            <a:noFill/>
          </a:ln>
        </p:spPr>
      </p:sp>
      <p:sp>
        <p:nvSpPr>
          <p:cNvPr id="11" name="Line 11"/>
          <p:cNvSpPr/>
          <p:nvPr/>
        </p:nvSpPr>
        <p:spPr>
          <a:xfrm>
            <a:off x="1409700" y="4781550"/>
            <a:ext cx="3924300" cy="9525"/>
          </a:xfrm>
          <a:custGeom>
            <a:avLst/>
            <a:gdLst/>
            <a:ahLst/>
            <a:cxnLst/>
            <a:rect l="l" t="t" r="r" b="b"/>
            <a:pathLst>
              <a:path w="3924300" h="9525">
                <a:moveTo>
                  <a:pt x="0" y="0"/>
                </a:moveTo>
                <a:lnTo>
                  <a:pt x="3924300" y="0"/>
                </a:lnTo>
              </a:path>
            </a:pathLst>
          </a:custGeom>
          <a:noFill/>
          <a:ln w="19050">
            <a:solidFill>
              <a:srgbClr val="E8E4DC"/>
            </a:solidFill>
          </a:ln>
        </p:spPr>
      </p:sp>
      <p:grpSp>
        <p:nvGrpSpPr>
          <p:cNvPr id="17" name="Group 17"/>
          <p:cNvGrpSpPr/>
          <p:nvPr/>
        </p:nvGrpSpPr>
        <p:grpSpPr>
          <a:xfrm>
            <a:off x="1524000" y="3200400"/>
            <a:ext cx="3162300" cy="1562100"/>
            <a:chOff x="1524000" y="3200400"/>
            <a:chExt cx="3162300" cy="1562100"/>
          </a:xfrm>
        </p:grpSpPr>
        <p:sp>
          <p:nvSpPr>
            <p:cNvPr id="12" name="Freeform 12"/>
            <p:cNvSpPr/>
            <p:nvPr/>
          </p:nvSpPr>
          <p:spPr>
            <a:xfrm>
              <a:off x="1524000" y="4095750"/>
              <a:ext cx="419100" cy="666750"/>
            </a:xfrm>
            <a:custGeom>
              <a:avLst/>
              <a:gdLst/>
              <a:ahLst/>
              <a:cxnLst/>
              <a:rect l="l" t="t" r="r" b="b"/>
              <a:pathLst>
                <a:path w="419100" h="666750">
                  <a:moveTo>
                    <a:pt x="28575" y="0"/>
                  </a:moveTo>
                  <a:lnTo>
                    <a:pt x="390525" y="0"/>
                  </a:lnTo>
                  <a:cubicBezTo>
                    <a:pt x="406307" y="0"/>
                    <a:pt x="419100" y="12793"/>
                    <a:pt x="419100" y="28575"/>
                  </a:cubicBezTo>
                  <a:lnTo>
                    <a:pt x="419100" y="638175"/>
                  </a:lnTo>
                  <a:cubicBezTo>
                    <a:pt x="419100" y="653957"/>
                    <a:pt x="406307" y="666750"/>
                    <a:pt x="390525" y="666750"/>
                  </a:cubicBezTo>
                  <a:lnTo>
                    <a:pt x="28575" y="666750"/>
                  </a:lnTo>
                  <a:cubicBezTo>
                    <a:pt x="12793" y="666750"/>
                    <a:pt x="0" y="653957"/>
                    <a:pt x="0" y="638175"/>
                  </a:cubicBezTo>
                  <a:lnTo>
                    <a:pt x="0" y="28575"/>
                  </a:lnTo>
                  <a:cubicBezTo>
                    <a:pt x="0" y="12793"/>
                    <a:pt x="12793" y="0"/>
                    <a:pt x="28575" y="0"/>
                  </a:cubicBezTo>
                  <a:close/>
                </a:path>
              </a:pathLst>
            </a:custGeom>
            <a:solidFill>
              <a:srgbClr val="DCD7CC"/>
            </a:solidFill>
            <a:ln>
              <a:noFill/>
            </a:ln>
          </p:spPr>
        </p:sp>
        <p:sp>
          <p:nvSpPr>
            <p:cNvPr id="13" name="Freeform 13"/>
            <p:cNvSpPr/>
            <p:nvPr/>
          </p:nvSpPr>
          <p:spPr>
            <a:xfrm>
              <a:off x="2209800" y="3714750"/>
              <a:ext cx="419100" cy="1047750"/>
            </a:xfrm>
            <a:custGeom>
              <a:avLst/>
              <a:gdLst/>
              <a:ahLst/>
              <a:cxnLst/>
              <a:rect l="l" t="t" r="r" b="b"/>
              <a:pathLst>
                <a:path w="419100" h="1047750">
                  <a:moveTo>
                    <a:pt x="28575" y="0"/>
                  </a:moveTo>
                  <a:lnTo>
                    <a:pt x="390525" y="0"/>
                  </a:lnTo>
                  <a:cubicBezTo>
                    <a:pt x="406307" y="0"/>
                    <a:pt x="419100" y="12793"/>
                    <a:pt x="419100" y="28575"/>
                  </a:cubicBezTo>
                  <a:lnTo>
                    <a:pt x="419100" y="1019175"/>
                  </a:lnTo>
                  <a:cubicBezTo>
                    <a:pt x="419100" y="1034957"/>
                    <a:pt x="406307" y="1047750"/>
                    <a:pt x="390525" y="1047750"/>
                  </a:cubicBezTo>
                  <a:lnTo>
                    <a:pt x="28575" y="1047750"/>
                  </a:lnTo>
                  <a:cubicBezTo>
                    <a:pt x="12793" y="1047750"/>
                    <a:pt x="0" y="1034957"/>
                    <a:pt x="0" y="1019175"/>
                  </a:cubicBezTo>
                  <a:lnTo>
                    <a:pt x="0" y="28575"/>
                  </a:lnTo>
                  <a:cubicBezTo>
                    <a:pt x="0" y="12793"/>
                    <a:pt x="12793" y="0"/>
                    <a:pt x="28575" y="0"/>
                  </a:cubicBezTo>
                  <a:close/>
                </a:path>
              </a:pathLst>
            </a:custGeom>
            <a:solidFill>
              <a:srgbClr val="DCD7CC"/>
            </a:solidFill>
            <a:ln>
              <a:noFill/>
            </a:ln>
          </p:spPr>
        </p:sp>
        <p:sp>
          <p:nvSpPr>
            <p:cNvPr id="14" name="Freeform 14"/>
            <p:cNvSpPr/>
            <p:nvPr/>
          </p:nvSpPr>
          <p:spPr>
            <a:xfrm>
              <a:off x="2895600" y="3905250"/>
              <a:ext cx="419100" cy="857250"/>
            </a:xfrm>
            <a:custGeom>
              <a:avLst/>
              <a:gdLst/>
              <a:ahLst/>
              <a:cxnLst/>
              <a:rect l="l" t="t" r="r" b="b"/>
              <a:pathLst>
                <a:path w="419100" h="857250">
                  <a:moveTo>
                    <a:pt x="28575" y="0"/>
                  </a:moveTo>
                  <a:lnTo>
                    <a:pt x="390525" y="0"/>
                  </a:lnTo>
                  <a:cubicBezTo>
                    <a:pt x="406307" y="0"/>
                    <a:pt x="419100" y="12793"/>
                    <a:pt x="419100" y="28575"/>
                  </a:cubicBezTo>
                  <a:lnTo>
                    <a:pt x="419100" y="828675"/>
                  </a:lnTo>
                  <a:cubicBezTo>
                    <a:pt x="419100" y="844457"/>
                    <a:pt x="406307" y="857250"/>
                    <a:pt x="390525" y="857250"/>
                  </a:cubicBezTo>
                  <a:lnTo>
                    <a:pt x="28575" y="857250"/>
                  </a:lnTo>
                  <a:cubicBezTo>
                    <a:pt x="12793" y="857250"/>
                    <a:pt x="0" y="844457"/>
                    <a:pt x="0" y="828675"/>
                  </a:cubicBezTo>
                  <a:lnTo>
                    <a:pt x="0" y="28575"/>
                  </a:lnTo>
                  <a:cubicBezTo>
                    <a:pt x="0" y="12793"/>
                    <a:pt x="12793" y="0"/>
                    <a:pt x="28575" y="0"/>
                  </a:cubicBezTo>
                  <a:close/>
                </a:path>
              </a:pathLst>
            </a:custGeom>
            <a:solidFill>
              <a:srgbClr val="DCD7CC"/>
            </a:solidFill>
            <a:ln>
              <a:noFill/>
            </a:ln>
          </p:spPr>
        </p:sp>
        <p:sp>
          <p:nvSpPr>
            <p:cNvPr id="15" name="Freeform 15"/>
            <p:cNvSpPr/>
            <p:nvPr/>
          </p:nvSpPr>
          <p:spPr>
            <a:xfrm>
              <a:off x="3581400" y="3429000"/>
              <a:ext cx="419100" cy="1333500"/>
            </a:xfrm>
            <a:custGeom>
              <a:avLst/>
              <a:gdLst/>
              <a:ahLst/>
              <a:cxnLst/>
              <a:rect l="l" t="t" r="r" b="b"/>
              <a:pathLst>
                <a:path w="419100" h="1333500">
                  <a:moveTo>
                    <a:pt x="28575" y="0"/>
                  </a:moveTo>
                  <a:lnTo>
                    <a:pt x="390525" y="0"/>
                  </a:lnTo>
                  <a:cubicBezTo>
                    <a:pt x="406307" y="0"/>
                    <a:pt x="419100" y="12793"/>
                    <a:pt x="419100" y="28575"/>
                  </a:cubicBezTo>
                  <a:lnTo>
                    <a:pt x="419100" y="1304925"/>
                  </a:lnTo>
                  <a:cubicBezTo>
                    <a:pt x="419100" y="1320707"/>
                    <a:pt x="406307" y="1333500"/>
                    <a:pt x="390525" y="1333500"/>
                  </a:cubicBezTo>
                  <a:lnTo>
                    <a:pt x="28575" y="1333500"/>
                  </a:lnTo>
                  <a:cubicBezTo>
                    <a:pt x="12793" y="1333500"/>
                    <a:pt x="0" y="1320707"/>
                    <a:pt x="0" y="1304925"/>
                  </a:cubicBezTo>
                  <a:lnTo>
                    <a:pt x="0" y="28575"/>
                  </a:lnTo>
                  <a:cubicBezTo>
                    <a:pt x="0" y="12793"/>
                    <a:pt x="12793" y="0"/>
                    <a:pt x="28575" y="0"/>
                  </a:cubicBezTo>
                  <a:close/>
                </a:path>
              </a:pathLst>
            </a:custGeom>
            <a:solidFill>
              <a:srgbClr val="DCD7CC"/>
            </a:solidFill>
            <a:ln>
              <a:noFill/>
            </a:ln>
          </p:spPr>
        </p:sp>
        <p:sp>
          <p:nvSpPr>
            <p:cNvPr id="16" name="Freeform 16"/>
            <p:cNvSpPr/>
            <p:nvPr/>
          </p:nvSpPr>
          <p:spPr>
            <a:xfrm>
              <a:off x="4267200" y="3200400"/>
              <a:ext cx="419100" cy="1562100"/>
            </a:xfrm>
            <a:custGeom>
              <a:avLst/>
              <a:gdLst/>
              <a:ahLst/>
              <a:cxnLst/>
              <a:rect l="l" t="t" r="r" b="b"/>
              <a:pathLst>
                <a:path w="419100" h="1562100">
                  <a:moveTo>
                    <a:pt x="28575" y="0"/>
                  </a:moveTo>
                  <a:lnTo>
                    <a:pt x="390525" y="0"/>
                  </a:lnTo>
                  <a:cubicBezTo>
                    <a:pt x="406307" y="0"/>
                    <a:pt x="419100" y="12793"/>
                    <a:pt x="419100" y="28575"/>
                  </a:cubicBezTo>
                  <a:lnTo>
                    <a:pt x="419100" y="1533525"/>
                  </a:lnTo>
                  <a:cubicBezTo>
                    <a:pt x="419100" y="1549307"/>
                    <a:pt x="406307" y="1562100"/>
                    <a:pt x="390525" y="1562100"/>
                  </a:cubicBezTo>
                  <a:lnTo>
                    <a:pt x="28575" y="1562100"/>
                  </a:lnTo>
                  <a:cubicBezTo>
                    <a:pt x="12793" y="1562100"/>
                    <a:pt x="0" y="1549307"/>
                    <a:pt x="0" y="1533525"/>
                  </a:cubicBezTo>
                  <a:lnTo>
                    <a:pt x="0" y="28575"/>
                  </a:lnTo>
                  <a:cubicBezTo>
                    <a:pt x="0" y="12793"/>
                    <a:pt x="12793" y="0"/>
                    <a:pt x="28575" y="0"/>
                  </a:cubicBezTo>
                  <a:close/>
                </a:path>
              </a:pathLst>
            </a:custGeom>
            <a:solidFill>
              <a:srgbClr val="DCD7CC"/>
            </a:solidFill>
            <a:ln>
              <a:noFill/>
            </a:ln>
          </p:spPr>
        </p:sp>
      </p:grpSp>
      <p:sp>
        <p:nvSpPr>
          <p:cNvPr id="18" name="Freeform 18"/>
          <p:cNvSpPr/>
          <p:nvPr/>
        </p:nvSpPr>
        <p:spPr>
          <a:xfrm>
            <a:off x="1079897" y="5308997"/>
            <a:ext cx="183356" cy="183356"/>
          </a:xfrm>
          <a:custGeom>
            <a:avLst/>
            <a:gdLst/>
            <a:ahLst/>
            <a:cxnLst/>
            <a:rect l="l" t="t" r="r" b="b"/>
            <a:pathLst>
              <a:path w="183356" h="183356">
                <a:moveTo>
                  <a:pt x="0" y="0"/>
                </a:moveTo>
                <a:lnTo>
                  <a:pt x="183356" y="0"/>
                </a:lnTo>
                <a:lnTo>
                  <a:pt x="183356" y="183356"/>
                </a:lnTo>
                <a:lnTo>
                  <a:pt x="0" y="183356"/>
                </a:lnTo>
                <a:lnTo>
                  <a:pt x="0" y="0"/>
                </a:lnTo>
                <a:close/>
                <a:moveTo>
                  <a:pt x="65484" y="104775"/>
                </a:moveTo>
                <a:lnTo>
                  <a:pt x="91678" y="130969"/>
                </a:lnTo>
                <a:lnTo>
                  <a:pt x="157162" y="65484"/>
                </a:lnTo>
                <a:lnTo>
                  <a:pt x="157162" y="157162"/>
                </a:lnTo>
                <a:lnTo>
                  <a:pt x="26194" y="157162"/>
                </a:lnTo>
                <a:lnTo>
                  <a:pt x="26194" y="144066"/>
                </a:lnTo>
                <a:lnTo>
                  <a:pt x="65484" y="104775"/>
                </a:lnTo>
                <a:close/>
                <a:moveTo>
                  <a:pt x="72033" y="78581"/>
                </a:moveTo>
                <a:cubicBezTo>
                  <a:pt x="82883" y="78581"/>
                  <a:pt x="91678" y="69786"/>
                  <a:pt x="91678" y="58936"/>
                </a:cubicBezTo>
                <a:cubicBezTo>
                  <a:pt x="91678" y="48086"/>
                  <a:pt x="82883" y="39291"/>
                  <a:pt x="72033" y="39291"/>
                </a:cubicBezTo>
                <a:cubicBezTo>
                  <a:pt x="61183" y="39291"/>
                  <a:pt x="52388" y="48086"/>
                  <a:pt x="52388" y="58936"/>
                </a:cubicBezTo>
                <a:cubicBezTo>
                  <a:pt x="52388" y="69786"/>
                  <a:pt x="61183" y="78581"/>
                  <a:pt x="72033" y="78581"/>
                </a:cubicBezTo>
                <a:close/>
              </a:path>
            </a:pathLst>
          </a:custGeom>
          <a:solidFill>
            <a:srgbClr val="8E8A82"/>
          </a:solidFill>
          <a:ln>
            <a:noFill/>
          </a:ln>
        </p:spPr>
      </p:sp>
      <p:sp>
        <p:nvSpPr>
          <p:cNvPr id="19" name="TextBox 19"/>
          <p:cNvSpPr txBox="1"/>
          <p:nvPr/>
        </p:nvSpPr>
        <p:spPr>
          <a:xfrm>
            <a:off x="1335405" y="5312092"/>
            <a:ext cx="2185559" cy="274320"/>
          </a:xfrm>
          <a:prstGeom prst="rect">
            <a:avLst/>
          </a:prstGeom>
          <a:noFill/>
          <a:ln>
            <a:noFill/>
          </a:ln>
        </p:spPr>
        <p:txBody>
          <a:bodyPr wrap="none" lIns="0" tIns="0" rIns="0" bIns="0" anchor="t" anchorCtr="0">
            <a:spAutoFit/>
          </a:bodyPr>
          <a:lstStyle/>
          <a:p>
            <a:pPr algn="l"/>
            <a:r>
              <a:rPr lang="zh-CN" sz="1350" dirty="0">
                <a:solidFill>
                  <a:srgbClr val="8E8A82"/>
                </a:solidFill>
                <a:latin typeface="Inter"/>
                <a:ea typeface="Microsoft YaHei"/>
                <a:cs typeface="Inter"/>
              </a:rPr>
              <a:t>Flat image · not editable</a:t>
            </a:r>
          </a:p>
        </p:txBody>
      </p:sp>
      <p:sp>
        <p:nvSpPr>
          <p:cNvPr id="20" name="Freeform 20"/>
          <p:cNvSpPr/>
          <p:nvPr/>
        </p:nvSpPr>
        <p:spPr>
          <a:xfrm>
            <a:off x="6229350" y="2209800"/>
            <a:ext cx="5200650" cy="3771900"/>
          </a:xfrm>
          <a:custGeom>
            <a:avLst/>
            <a:gdLst/>
            <a:ahLst/>
            <a:cxnLst/>
            <a:rect l="l" t="t" r="r" b="b"/>
            <a:pathLst>
              <a:path w="5200650" h="3771900">
                <a:moveTo>
                  <a:pt x="152400" y="0"/>
                </a:moveTo>
                <a:lnTo>
                  <a:pt x="5048250" y="0"/>
                </a:lnTo>
                <a:cubicBezTo>
                  <a:pt x="5132418" y="0"/>
                  <a:pt x="5200650" y="68232"/>
                  <a:pt x="5200650" y="152400"/>
                </a:cubicBezTo>
                <a:lnTo>
                  <a:pt x="5200650" y="3619500"/>
                </a:lnTo>
                <a:cubicBezTo>
                  <a:pt x="5200650" y="3703668"/>
                  <a:pt x="5132418" y="3771900"/>
                  <a:pt x="5048250" y="3771900"/>
                </a:cubicBezTo>
                <a:lnTo>
                  <a:pt x="152400" y="3771900"/>
                </a:lnTo>
                <a:cubicBezTo>
                  <a:pt x="68232" y="3771900"/>
                  <a:pt x="0" y="3703668"/>
                  <a:pt x="0" y="3619500"/>
                </a:cubicBezTo>
                <a:lnTo>
                  <a:pt x="0" y="152400"/>
                </a:lnTo>
                <a:cubicBezTo>
                  <a:pt x="0" y="68232"/>
                  <a:pt x="68232" y="0"/>
                  <a:pt x="152400" y="0"/>
                </a:cubicBezTo>
                <a:close/>
              </a:path>
            </a:pathLst>
          </a:custGeom>
          <a:solidFill>
            <a:srgbClr val="F3F1EA"/>
          </a:solidFill>
          <a:ln w="9525">
            <a:solidFill>
              <a:srgbClr val="E8E4DC"/>
            </a:solidFill>
          </a:ln>
          <a:effectLst>
            <a:outerShdw blurRad="190500" dist="57150" dir="5400000" algn="ctr" rotWithShape="0">
              <a:srgbClr val="0F0F0F">
                <a:alpha val="6000"/>
              </a:srgbClr>
            </a:outerShdw>
          </a:effectLst>
        </p:spPr>
      </p:sp>
      <p:sp>
        <p:nvSpPr>
          <p:cNvPr id="21" name="Freeform 21"/>
          <p:cNvSpPr/>
          <p:nvPr/>
        </p:nvSpPr>
        <p:spPr>
          <a:xfrm>
            <a:off x="6534150" y="2495550"/>
            <a:ext cx="1409700" cy="323850"/>
          </a:xfrm>
          <a:custGeom>
            <a:avLst/>
            <a:gdLst/>
            <a:ahLst/>
            <a:cxnLst/>
            <a:rect l="l" t="t" r="r" b="b"/>
            <a:pathLst>
              <a:path w="1409700" h="323850">
                <a:moveTo>
                  <a:pt x="161925" y="0"/>
                </a:moveTo>
                <a:lnTo>
                  <a:pt x="1247775" y="0"/>
                </a:lnTo>
                <a:cubicBezTo>
                  <a:pt x="1337204" y="0"/>
                  <a:pt x="1409700" y="72496"/>
                  <a:pt x="1409700" y="161925"/>
                </a:cubicBezTo>
                <a:lnTo>
                  <a:pt x="1409700" y="161925"/>
                </a:lnTo>
                <a:cubicBezTo>
                  <a:pt x="1409700" y="251354"/>
                  <a:pt x="1337204" y="323850"/>
                  <a:pt x="1247775" y="323850"/>
                </a:cubicBezTo>
                <a:lnTo>
                  <a:pt x="161925" y="323850"/>
                </a:lnTo>
                <a:cubicBezTo>
                  <a:pt x="72496" y="323850"/>
                  <a:pt x="0" y="251354"/>
                  <a:pt x="0" y="161925"/>
                </a:cubicBezTo>
                <a:lnTo>
                  <a:pt x="0" y="161925"/>
                </a:lnTo>
                <a:cubicBezTo>
                  <a:pt x="0" y="72496"/>
                  <a:pt x="72496" y="0"/>
                  <a:pt x="161925" y="0"/>
                </a:cubicBezTo>
                <a:close/>
              </a:path>
            </a:pathLst>
          </a:custGeom>
          <a:solidFill>
            <a:srgbClr val="B8410C"/>
          </a:solidFill>
          <a:ln>
            <a:noFill/>
          </a:ln>
        </p:spPr>
      </p:sp>
      <p:sp>
        <p:nvSpPr>
          <p:cNvPr id="22" name="TextBox 22"/>
          <p:cNvSpPr txBox="1"/>
          <p:nvPr/>
        </p:nvSpPr>
        <p:spPr>
          <a:xfrm>
            <a:off x="6865470" y="2591752"/>
            <a:ext cx="747060" cy="213360"/>
          </a:xfrm>
          <a:prstGeom prst="rect">
            <a:avLst/>
          </a:prstGeom>
          <a:noFill/>
          <a:ln>
            <a:noFill/>
          </a:ln>
        </p:spPr>
        <p:txBody>
          <a:bodyPr wrap="none" lIns="0" tIns="0" rIns="0" bIns="0" anchor="t" anchorCtr="0">
            <a:spAutoFit/>
          </a:bodyPr>
          <a:lstStyle/>
          <a:p>
            <a:pPr algn="ctr"/>
            <a:r>
              <a:rPr lang="zh-CN" sz="1050" b="1" dirty="0">
                <a:solidFill>
                  <a:srgbClr val="FFFFFF"/>
                </a:solidFill>
                <a:latin typeface="Inter"/>
                <a:ea typeface="Microsoft YaHei"/>
                <a:cs typeface="Inter"/>
              </a:rPr>
              <a:t>FRAMEBIND</a:t>
            </a:r>
          </a:p>
        </p:txBody>
      </p:sp>
      <p:sp>
        <p:nvSpPr>
          <p:cNvPr id="23" name="Freeform 23"/>
          <p:cNvSpPr/>
          <p:nvPr/>
        </p:nvSpPr>
        <p:spPr>
          <a:xfrm>
            <a:off x="6686550" y="3009900"/>
            <a:ext cx="4286250" cy="2000250"/>
          </a:xfrm>
          <a:custGeom>
            <a:avLst/>
            <a:gdLst/>
            <a:ahLst/>
            <a:cxnLst/>
            <a:rect l="l" t="t" r="r" b="b"/>
            <a:pathLst>
              <a:path w="4286250" h="2000250">
                <a:moveTo>
                  <a:pt x="95250" y="0"/>
                </a:moveTo>
                <a:lnTo>
                  <a:pt x="4191000" y="0"/>
                </a:lnTo>
                <a:cubicBezTo>
                  <a:pt x="4243605" y="0"/>
                  <a:pt x="4286250" y="42645"/>
                  <a:pt x="4286250" y="95250"/>
                </a:cubicBezTo>
                <a:lnTo>
                  <a:pt x="4286250" y="1905000"/>
                </a:lnTo>
                <a:cubicBezTo>
                  <a:pt x="4286250" y="1957605"/>
                  <a:pt x="4243605" y="2000250"/>
                  <a:pt x="4191000" y="2000250"/>
                </a:cubicBezTo>
                <a:lnTo>
                  <a:pt x="95250" y="2000250"/>
                </a:lnTo>
                <a:cubicBezTo>
                  <a:pt x="42645" y="2000250"/>
                  <a:pt x="0" y="1957605"/>
                  <a:pt x="0" y="1905000"/>
                </a:cubicBezTo>
                <a:lnTo>
                  <a:pt x="0" y="95250"/>
                </a:lnTo>
                <a:cubicBezTo>
                  <a:pt x="0" y="42645"/>
                  <a:pt x="42645" y="0"/>
                  <a:pt x="95250" y="0"/>
                </a:cubicBezTo>
                <a:close/>
              </a:path>
            </a:pathLst>
          </a:custGeom>
          <a:solidFill>
            <a:srgbClr val="FAFAF7"/>
          </a:solidFill>
          <a:ln w="9525">
            <a:solidFill>
              <a:srgbClr val="E8E4DC"/>
            </a:solidFill>
          </a:ln>
        </p:spPr>
      </p:sp>
      <p:sp>
        <p:nvSpPr>
          <p:cNvPr id="24" name="Line 24"/>
          <p:cNvSpPr/>
          <p:nvPr/>
        </p:nvSpPr>
        <p:spPr>
          <a:xfrm>
            <a:off x="6877050" y="4781550"/>
            <a:ext cx="3924300" cy="9525"/>
          </a:xfrm>
          <a:custGeom>
            <a:avLst/>
            <a:gdLst/>
            <a:ahLst/>
            <a:cxnLst/>
            <a:rect l="l" t="t" r="r" b="b"/>
            <a:pathLst>
              <a:path w="3924300" h="9525">
                <a:moveTo>
                  <a:pt x="0" y="0"/>
                </a:moveTo>
                <a:lnTo>
                  <a:pt x="3924300" y="0"/>
                </a:lnTo>
              </a:path>
            </a:pathLst>
          </a:custGeom>
          <a:noFill/>
          <a:ln w="19050">
            <a:solidFill>
              <a:srgbClr val="E8E4DC"/>
            </a:solidFill>
          </a:ln>
        </p:spPr>
      </p:sp>
      <p:grpSp>
        <p:nvGrpSpPr>
          <p:cNvPr id="29" name="Group 29"/>
          <p:cNvGrpSpPr/>
          <p:nvPr/>
        </p:nvGrpSpPr>
        <p:grpSpPr>
          <a:xfrm>
            <a:off x="6991350" y="3429000"/>
            <a:ext cx="2476500" cy="1333500"/>
            <a:chOff x="6991350" y="3429000"/>
            <a:chExt cx="2476500" cy="1333500"/>
          </a:xfrm>
        </p:grpSpPr>
        <p:sp>
          <p:nvSpPr>
            <p:cNvPr id="25" name="Freeform 25"/>
            <p:cNvSpPr/>
            <p:nvPr/>
          </p:nvSpPr>
          <p:spPr>
            <a:xfrm>
              <a:off x="6991350" y="4095750"/>
              <a:ext cx="419100" cy="666750"/>
            </a:xfrm>
            <a:custGeom>
              <a:avLst/>
              <a:gdLst/>
              <a:ahLst/>
              <a:cxnLst/>
              <a:rect l="l" t="t" r="r" b="b"/>
              <a:pathLst>
                <a:path w="419100" h="666750">
                  <a:moveTo>
                    <a:pt x="28575" y="0"/>
                  </a:moveTo>
                  <a:lnTo>
                    <a:pt x="390525" y="0"/>
                  </a:lnTo>
                  <a:cubicBezTo>
                    <a:pt x="406307" y="0"/>
                    <a:pt x="419100" y="12793"/>
                    <a:pt x="419100" y="28575"/>
                  </a:cubicBezTo>
                  <a:lnTo>
                    <a:pt x="419100" y="638175"/>
                  </a:lnTo>
                  <a:cubicBezTo>
                    <a:pt x="419100" y="653957"/>
                    <a:pt x="406307" y="666750"/>
                    <a:pt x="390525" y="666750"/>
                  </a:cubicBezTo>
                  <a:lnTo>
                    <a:pt x="28575" y="666750"/>
                  </a:lnTo>
                  <a:cubicBezTo>
                    <a:pt x="12793" y="666750"/>
                    <a:pt x="0" y="653957"/>
                    <a:pt x="0" y="638175"/>
                  </a:cubicBezTo>
                  <a:lnTo>
                    <a:pt x="0" y="28575"/>
                  </a:lnTo>
                  <a:cubicBezTo>
                    <a:pt x="0" y="12793"/>
                    <a:pt x="12793" y="0"/>
                    <a:pt x="28575" y="0"/>
                  </a:cubicBezTo>
                  <a:close/>
                </a:path>
              </a:pathLst>
            </a:custGeom>
            <a:solidFill>
              <a:srgbClr val="DCD7CC"/>
            </a:solidFill>
            <a:ln>
              <a:noFill/>
            </a:ln>
          </p:spPr>
        </p:sp>
        <p:sp>
          <p:nvSpPr>
            <p:cNvPr id="26" name="Freeform 26"/>
            <p:cNvSpPr/>
            <p:nvPr/>
          </p:nvSpPr>
          <p:spPr>
            <a:xfrm>
              <a:off x="7677150" y="3714750"/>
              <a:ext cx="419100" cy="1047750"/>
            </a:xfrm>
            <a:custGeom>
              <a:avLst/>
              <a:gdLst/>
              <a:ahLst/>
              <a:cxnLst/>
              <a:rect l="l" t="t" r="r" b="b"/>
              <a:pathLst>
                <a:path w="419100" h="1047750">
                  <a:moveTo>
                    <a:pt x="28575" y="0"/>
                  </a:moveTo>
                  <a:lnTo>
                    <a:pt x="390525" y="0"/>
                  </a:lnTo>
                  <a:cubicBezTo>
                    <a:pt x="406307" y="0"/>
                    <a:pt x="419100" y="12793"/>
                    <a:pt x="419100" y="28575"/>
                  </a:cubicBezTo>
                  <a:lnTo>
                    <a:pt x="419100" y="1019175"/>
                  </a:lnTo>
                  <a:cubicBezTo>
                    <a:pt x="419100" y="1034957"/>
                    <a:pt x="406307" y="1047750"/>
                    <a:pt x="390525" y="1047750"/>
                  </a:cubicBezTo>
                  <a:lnTo>
                    <a:pt x="28575" y="1047750"/>
                  </a:lnTo>
                  <a:cubicBezTo>
                    <a:pt x="12793" y="1047750"/>
                    <a:pt x="0" y="1034957"/>
                    <a:pt x="0" y="1019175"/>
                  </a:cubicBezTo>
                  <a:lnTo>
                    <a:pt x="0" y="28575"/>
                  </a:lnTo>
                  <a:cubicBezTo>
                    <a:pt x="0" y="12793"/>
                    <a:pt x="12793" y="0"/>
                    <a:pt x="28575" y="0"/>
                  </a:cubicBezTo>
                  <a:close/>
                </a:path>
              </a:pathLst>
            </a:custGeom>
            <a:solidFill>
              <a:srgbClr val="DCD7CC"/>
            </a:solidFill>
            <a:ln>
              <a:noFill/>
            </a:ln>
          </p:spPr>
        </p:sp>
        <p:sp>
          <p:nvSpPr>
            <p:cNvPr id="27" name="Freeform 27"/>
            <p:cNvSpPr/>
            <p:nvPr/>
          </p:nvSpPr>
          <p:spPr>
            <a:xfrm>
              <a:off x="8362950" y="3905250"/>
              <a:ext cx="419100" cy="857250"/>
            </a:xfrm>
            <a:custGeom>
              <a:avLst/>
              <a:gdLst/>
              <a:ahLst/>
              <a:cxnLst/>
              <a:rect l="l" t="t" r="r" b="b"/>
              <a:pathLst>
                <a:path w="419100" h="857250">
                  <a:moveTo>
                    <a:pt x="28575" y="0"/>
                  </a:moveTo>
                  <a:lnTo>
                    <a:pt x="390525" y="0"/>
                  </a:lnTo>
                  <a:cubicBezTo>
                    <a:pt x="406307" y="0"/>
                    <a:pt x="419100" y="12793"/>
                    <a:pt x="419100" y="28575"/>
                  </a:cubicBezTo>
                  <a:lnTo>
                    <a:pt x="419100" y="828675"/>
                  </a:lnTo>
                  <a:cubicBezTo>
                    <a:pt x="419100" y="844457"/>
                    <a:pt x="406307" y="857250"/>
                    <a:pt x="390525" y="857250"/>
                  </a:cubicBezTo>
                  <a:lnTo>
                    <a:pt x="28575" y="857250"/>
                  </a:lnTo>
                  <a:cubicBezTo>
                    <a:pt x="12793" y="857250"/>
                    <a:pt x="0" y="844457"/>
                    <a:pt x="0" y="828675"/>
                  </a:cubicBezTo>
                  <a:lnTo>
                    <a:pt x="0" y="28575"/>
                  </a:lnTo>
                  <a:cubicBezTo>
                    <a:pt x="0" y="12793"/>
                    <a:pt x="12793" y="0"/>
                    <a:pt x="28575" y="0"/>
                  </a:cubicBezTo>
                  <a:close/>
                </a:path>
              </a:pathLst>
            </a:custGeom>
            <a:solidFill>
              <a:srgbClr val="DCD7CC"/>
            </a:solidFill>
            <a:ln>
              <a:noFill/>
            </a:ln>
          </p:spPr>
        </p:sp>
        <p:sp>
          <p:nvSpPr>
            <p:cNvPr id="28" name="Freeform 28"/>
            <p:cNvSpPr/>
            <p:nvPr/>
          </p:nvSpPr>
          <p:spPr>
            <a:xfrm>
              <a:off x="9048750" y="3429000"/>
              <a:ext cx="419100" cy="1333500"/>
            </a:xfrm>
            <a:custGeom>
              <a:avLst/>
              <a:gdLst/>
              <a:ahLst/>
              <a:cxnLst/>
              <a:rect l="l" t="t" r="r" b="b"/>
              <a:pathLst>
                <a:path w="419100" h="1333500">
                  <a:moveTo>
                    <a:pt x="28575" y="0"/>
                  </a:moveTo>
                  <a:lnTo>
                    <a:pt x="390525" y="0"/>
                  </a:lnTo>
                  <a:cubicBezTo>
                    <a:pt x="406307" y="0"/>
                    <a:pt x="419100" y="12793"/>
                    <a:pt x="419100" y="28575"/>
                  </a:cubicBezTo>
                  <a:lnTo>
                    <a:pt x="419100" y="1304925"/>
                  </a:lnTo>
                  <a:cubicBezTo>
                    <a:pt x="419100" y="1320707"/>
                    <a:pt x="406307" y="1333500"/>
                    <a:pt x="390525" y="1333500"/>
                  </a:cubicBezTo>
                  <a:lnTo>
                    <a:pt x="28575" y="1333500"/>
                  </a:lnTo>
                  <a:cubicBezTo>
                    <a:pt x="12793" y="1333500"/>
                    <a:pt x="0" y="1320707"/>
                    <a:pt x="0" y="1304925"/>
                  </a:cubicBezTo>
                  <a:lnTo>
                    <a:pt x="0" y="28575"/>
                  </a:lnTo>
                  <a:cubicBezTo>
                    <a:pt x="0" y="12793"/>
                    <a:pt x="12793" y="0"/>
                    <a:pt x="28575" y="0"/>
                  </a:cubicBezTo>
                  <a:close/>
                </a:path>
              </a:pathLst>
            </a:custGeom>
            <a:solidFill>
              <a:srgbClr val="DCD7CC"/>
            </a:solidFill>
            <a:ln>
              <a:noFill/>
            </a:ln>
          </p:spPr>
        </p:sp>
      </p:grpSp>
      <p:sp>
        <p:nvSpPr>
          <p:cNvPr id="30" name="Freeform 30"/>
          <p:cNvSpPr/>
          <p:nvPr/>
        </p:nvSpPr>
        <p:spPr>
          <a:xfrm>
            <a:off x="9734550" y="3200400"/>
            <a:ext cx="419100" cy="1562100"/>
          </a:xfrm>
          <a:custGeom>
            <a:avLst/>
            <a:gdLst/>
            <a:ahLst/>
            <a:cxnLst/>
            <a:rect l="l" t="t" r="r" b="b"/>
            <a:pathLst>
              <a:path w="419100" h="1562100">
                <a:moveTo>
                  <a:pt x="28575" y="0"/>
                </a:moveTo>
                <a:lnTo>
                  <a:pt x="390525" y="0"/>
                </a:lnTo>
                <a:cubicBezTo>
                  <a:pt x="406307" y="0"/>
                  <a:pt x="419100" y="12793"/>
                  <a:pt x="419100" y="28575"/>
                </a:cubicBezTo>
                <a:lnTo>
                  <a:pt x="419100" y="1533525"/>
                </a:lnTo>
                <a:cubicBezTo>
                  <a:pt x="419100" y="1549307"/>
                  <a:pt x="406307" y="1562100"/>
                  <a:pt x="390525" y="1562100"/>
                </a:cubicBezTo>
                <a:lnTo>
                  <a:pt x="28575" y="1562100"/>
                </a:lnTo>
                <a:cubicBezTo>
                  <a:pt x="12793" y="1562100"/>
                  <a:pt x="0" y="1549307"/>
                  <a:pt x="0" y="1533525"/>
                </a:cubicBezTo>
                <a:lnTo>
                  <a:pt x="0" y="28575"/>
                </a:lnTo>
                <a:cubicBezTo>
                  <a:pt x="0" y="12793"/>
                  <a:pt x="12793" y="0"/>
                  <a:pt x="28575" y="0"/>
                </a:cubicBezTo>
                <a:close/>
              </a:path>
            </a:pathLst>
          </a:custGeom>
          <a:solidFill>
            <a:srgbClr val="B8410C"/>
          </a:solidFill>
          <a:ln>
            <a:noFill/>
          </a:ln>
        </p:spPr>
      </p:sp>
      <p:grpSp>
        <p:nvGrpSpPr>
          <p:cNvPr id="35" name="Group 35"/>
          <p:cNvGrpSpPr/>
          <p:nvPr/>
        </p:nvGrpSpPr>
        <p:grpSpPr>
          <a:xfrm>
            <a:off x="9691688" y="3157538"/>
            <a:ext cx="504825" cy="1647825"/>
            <a:chOff x="9691688" y="3157538"/>
            <a:chExt cx="504825" cy="1647825"/>
          </a:xfrm>
        </p:grpSpPr>
        <p:sp>
          <p:nvSpPr>
            <p:cNvPr id="31" name="Rectangle 31"/>
            <p:cNvSpPr/>
            <p:nvPr/>
          </p:nvSpPr>
          <p:spPr>
            <a:xfrm>
              <a:off x="9691688" y="3157538"/>
              <a:ext cx="85725" cy="85725"/>
            </a:xfrm>
            <a:prstGeom prst="rect">
              <a:avLst/>
            </a:prstGeom>
            <a:solidFill>
              <a:srgbClr val="B8410C"/>
            </a:solidFill>
            <a:ln>
              <a:noFill/>
            </a:ln>
          </p:spPr>
        </p:sp>
        <p:sp>
          <p:nvSpPr>
            <p:cNvPr id="32" name="Rectangle 32"/>
            <p:cNvSpPr/>
            <p:nvPr/>
          </p:nvSpPr>
          <p:spPr>
            <a:xfrm>
              <a:off x="10110788" y="3157538"/>
              <a:ext cx="85725" cy="85725"/>
            </a:xfrm>
            <a:prstGeom prst="rect">
              <a:avLst/>
            </a:prstGeom>
            <a:solidFill>
              <a:srgbClr val="B8410C"/>
            </a:solidFill>
            <a:ln>
              <a:noFill/>
            </a:ln>
          </p:spPr>
        </p:sp>
        <p:sp>
          <p:nvSpPr>
            <p:cNvPr id="33" name="Rectangle 33"/>
            <p:cNvSpPr/>
            <p:nvPr/>
          </p:nvSpPr>
          <p:spPr>
            <a:xfrm>
              <a:off x="9691688" y="4719638"/>
              <a:ext cx="85725" cy="85725"/>
            </a:xfrm>
            <a:prstGeom prst="rect">
              <a:avLst/>
            </a:prstGeom>
            <a:solidFill>
              <a:srgbClr val="B8410C"/>
            </a:solidFill>
            <a:ln>
              <a:noFill/>
            </a:ln>
          </p:spPr>
        </p:sp>
        <p:sp>
          <p:nvSpPr>
            <p:cNvPr id="34" name="Rectangle 34"/>
            <p:cNvSpPr/>
            <p:nvPr/>
          </p:nvSpPr>
          <p:spPr>
            <a:xfrm>
              <a:off x="10110788" y="4719638"/>
              <a:ext cx="85725" cy="85725"/>
            </a:xfrm>
            <a:prstGeom prst="rect">
              <a:avLst/>
            </a:prstGeom>
            <a:solidFill>
              <a:srgbClr val="B8410C"/>
            </a:solidFill>
            <a:ln>
              <a:noFill/>
            </a:ln>
          </p:spPr>
        </p:sp>
      </p:grpSp>
      <p:sp>
        <p:nvSpPr>
          <p:cNvPr id="36" name="Freeform 36"/>
          <p:cNvSpPr/>
          <p:nvPr/>
        </p:nvSpPr>
        <p:spPr>
          <a:xfrm>
            <a:off x="9696450" y="3152775"/>
            <a:ext cx="466725" cy="1647825"/>
          </a:xfrm>
          <a:custGeom>
            <a:avLst/>
            <a:gdLst/>
            <a:ahLst/>
            <a:cxnLst/>
            <a:rect l="l" t="t" r="r" b="b"/>
            <a:pathLst>
              <a:path w="466725" h="1647825">
                <a:moveTo>
                  <a:pt x="28575" y="0"/>
                </a:moveTo>
                <a:lnTo>
                  <a:pt x="438150" y="0"/>
                </a:lnTo>
                <a:cubicBezTo>
                  <a:pt x="453932" y="0"/>
                  <a:pt x="466725" y="12793"/>
                  <a:pt x="466725" y="28575"/>
                </a:cubicBezTo>
                <a:lnTo>
                  <a:pt x="466725" y="1619250"/>
                </a:lnTo>
                <a:cubicBezTo>
                  <a:pt x="466725" y="1635032"/>
                  <a:pt x="453932" y="1647825"/>
                  <a:pt x="438150" y="1647825"/>
                </a:cubicBezTo>
                <a:lnTo>
                  <a:pt x="28575" y="1647825"/>
                </a:lnTo>
                <a:cubicBezTo>
                  <a:pt x="12793" y="1647825"/>
                  <a:pt x="0" y="1635032"/>
                  <a:pt x="0" y="1619250"/>
                </a:cubicBezTo>
                <a:lnTo>
                  <a:pt x="0" y="28575"/>
                </a:lnTo>
                <a:cubicBezTo>
                  <a:pt x="0" y="12793"/>
                  <a:pt x="12793" y="0"/>
                  <a:pt x="28575" y="0"/>
                </a:cubicBezTo>
                <a:close/>
              </a:path>
            </a:pathLst>
          </a:custGeom>
          <a:noFill/>
          <a:ln w="14288">
            <a:solidFill>
              <a:srgbClr val="B8410C"/>
            </a:solidFill>
            <a:custDash>
              <a:ds d="333333" sp="266666"/>
            </a:custDash>
          </a:ln>
        </p:spPr>
      </p:sp>
      <p:sp>
        <p:nvSpPr>
          <p:cNvPr id="37" name="Freeform 37"/>
          <p:cNvSpPr/>
          <p:nvPr/>
        </p:nvSpPr>
        <p:spPr>
          <a:xfrm>
            <a:off x="6547247" y="5308997"/>
            <a:ext cx="179520" cy="179520"/>
          </a:xfrm>
          <a:custGeom>
            <a:avLst/>
            <a:gdLst/>
            <a:ahLst/>
            <a:cxnLst/>
            <a:rect l="l" t="t" r="r" b="b"/>
            <a:pathLst>
              <a:path w="179520" h="179520">
                <a:moveTo>
                  <a:pt x="0" y="13097"/>
                </a:moveTo>
                <a:lnTo>
                  <a:pt x="13097" y="0"/>
                </a:lnTo>
                <a:lnTo>
                  <a:pt x="170259" y="52388"/>
                </a:lnTo>
                <a:lnTo>
                  <a:pt x="170259" y="78581"/>
                </a:lnTo>
                <a:lnTo>
                  <a:pt x="118005" y="99483"/>
                </a:lnTo>
                <a:lnTo>
                  <a:pt x="179520" y="160999"/>
                </a:lnTo>
                <a:lnTo>
                  <a:pt x="160999" y="179520"/>
                </a:lnTo>
                <a:lnTo>
                  <a:pt x="99483" y="118005"/>
                </a:lnTo>
                <a:lnTo>
                  <a:pt x="78581" y="170259"/>
                </a:lnTo>
                <a:lnTo>
                  <a:pt x="52388" y="170259"/>
                </a:lnTo>
                <a:lnTo>
                  <a:pt x="0" y="13097"/>
                </a:lnTo>
                <a:close/>
              </a:path>
            </a:pathLst>
          </a:custGeom>
          <a:solidFill>
            <a:srgbClr val="B8410C"/>
          </a:solidFill>
          <a:ln>
            <a:noFill/>
          </a:ln>
        </p:spPr>
      </p:sp>
      <p:sp>
        <p:nvSpPr>
          <p:cNvPr id="38" name="TextBox 38"/>
          <p:cNvSpPr txBox="1"/>
          <p:nvPr/>
        </p:nvSpPr>
        <p:spPr>
          <a:xfrm>
            <a:off x="6802755" y="5312092"/>
            <a:ext cx="3068119" cy="274320"/>
          </a:xfrm>
          <a:prstGeom prst="rect">
            <a:avLst/>
          </a:prstGeom>
          <a:noFill/>
          <a:ln>
            <a:noFill/>
          </a:ln>
        </p:spPr>
        <p:txBody>
          <a:bodyPr wrap="none" lIns="0" tIns="0" rIns="0" bIns="0" anchor="t" anchorCtr="0">
            <a:spAutoFit/>
          </a:bodyPr>
          <a:lstStyle/>
          <a:p>
            <a:pPr algn="l"/>
            <a:r>
              <a:rPr lang="zh-CN" sz="1350" b="1" dirty="0">
                <a:solidFill>
                  <a:srgbClr val="B8410C"/>
                </a:solidFill>
                <a:latin typeface="Inter"/>
                <a:ea typeface="Microsoft YaHei"/>
                <a:cs typeface="Inter"/>
              </a:rPr>
              <a:t>Editable shapes · update anytime</a:t>
            </a:r>
          </a:p>
        </p:txBody>
      </p:sp>
      <p:sp>
        <p:nvSpPr>
          <p:cNvPr id="39" name="TextBox 39"/>
          <p:cNvSpPr txBox="1"/>
          <p:nvPr/>
        </p:nvSpPr>
        <p:spPr>
          <a:xfrm>
            <a:off x="749618" y="6447949"/>
            <a:ext cx="693699" cy="198120"/>
          </a:xfrm>
          <a:prstGeom prst="rect">
            <a:avLst/>
          </a:prstGeom>
          <a:noFill/>
          <a:ln>
            <a:noFill/>
          </a:ln>
        </p:spPr>
        <p:txBody>
          <a:bodyPr wrap="none" lIns="0" tIns="0" rIns="0" bIns="0" anchor="t" anchorCtr="0">
            <a:spAutoFit/>
          </a:bodyPr>
          <a:lstStyle/>
          <a:p>
            <a:pPr algn="l"/>
            <a:r>
              <a:rPr lang="zh-CN" sz="975" b="1" dirty="0">
                <a:solidFill>
                  <a:srgbClr val="8E8A82"/>
                </a:solidFill>
                <a:latin typeface="Space Grotesk"/>
                <a:ea typeface="Microsoft YaHei"/>
                <a:cs typeface="Space Grotesk"/>
              </a:rPr>
              <a:t>FrameBind</a:t>
            </a:r>
          </a:p>
        </p:txBody>
      </p:sp>
      <p:sp>
        <p:nvSpPr>
          <p:cNvPr id="40" name="TextBox 40"/>
          <p:cNvSpPr txBox="1"/>
          <p:nvPr/>
        </p:nvSpPr>
        <p:spPr>
          <a:xfrm>
            <a:off x="10982063" y="6447949"/>
            <a:ext cx="460319" cy="198120"/>
          </a:xfrm>
          <a:prstGeom prst="rect">
            <a:avLst/>
          </a:prstGeom>
          <a:noFill/>
          <a:ln>
            <a:noFill/>
          </a:ln>
        </p:spPr>
        <p:txBody>
          <a:bodyPr wrap="none" lIns="0" tIns="0" rIns="0" bIns="0" anchor="t" anchorCtr="0">
            <a:spAutoFit/>
          </a:bodyPr>
          <a:lstStyle/>
          <a:p>
            <a:pPr algn="r"/>
            <a:r>
              <a:rPr lang="zh-CN" sz="975" dirty="0">
                <a:solidFill>
                  <a:srgbClr val="8E8A82"/>
                </a:solidFill>
                <a:latin typeface="Inter"/>
                <a:ea typeface="Microsoft YaHei"/>
                <a:cs typeface="Inter"/>
              </a:rPr>
              <a:t>07 / 14</a:t>
            </a:r>
          </a:p>
        </p:txBody>
      </p:sp>
    </p:spTree>
  </p:cSld>
  <p:clrMapOvr>
    <a:masterClrMapping/>
  </p:clrMapOvr>
  <p:transition xmlns:p14="http://schemas.microsoft.com/office/powerpoint/2010/main" p14:dur="4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image">
                                      <p:cBhvr>
                                        <p:cTn id="7" dur="400"/>
                                        <p:tgtEl>
                                          <p:spTgt spid="17"/>
                                        </p:tgtEl>
                                      </p:cBhvr>
                                    </p:animEffect>
                                  </p:childTnLst>
                                </p:cTn>
                              </p:par>
                            </p:childTnLst>
                          </p:cTn>
                        </p:par>
                        <p:par>
                          <p:cTn id="8" fill="hold">
                            <p:stCondLst>
                              <p:cond delay="900"/>
                            </p:stCondLst>
                            <p:childTnLst>
                              <p:par>
                                <p:cTn id="9" presetID="10" presetClass="entr" presetSubtype="0"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400"/>
                                        <p:tgtEl>
                                          <p:spTgt spid="29"/>
                                        </p:tgtEl>
                                      </p:cBhvr>
                                    </p:animEffect>
                                  </p:childTnLst>
                                </p:cTn>
                              </p:par>
                            </p:childTnLst>
                          </p:cTn>
                        </p:par>
                        <p:par>
                          <p:cTn id="12" fill="hold">
                            <p:stCondLst>
                              <p:cond delay="1800"/>
                            </p:stCondLst>
                            <p:childTnLst>
                              <p:par>
                                <p:cTn id="13" presetID="22" presetClass="entr" presetSubtype="1" fill="hold"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wipe(left)">
                                      <p:cBhvr>
                                        <p:cTn id="15" dur="4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9" grpId="0"/>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AFAF7"/>
          </a:solidFill>
          <a:ln>
            <a:noFill/>
          </a:ln>
        </p:spPr>
      </p:sp>
      <p:sp>
        <p:nvSpPr>
          <p:cNvPr id="3" name="TextBox 3"/>
          <p:cNvSpPr txBox="1"/>
          <p:nvPr/>
        </p:nvSpPr>
        <p:spPr>
          <a:xfrm>
            <a:off x="746760" y="1889760"/>
            <a:ext cx="946194" cy="243840"/>
          </a:xfrm>
          <a:prstGeom prst="rect">
            <a:avLst/>
          </a:prstGeom>
          <a:noFill/>
          <a:ln>
            <a:noFill/>
          </a:ln>
        </p:spPr>
        <p:txBody>
          <a:bodyPr wrap="none" lIns="0" tIns="0" rIns="0" bIns="0" anchor="t" anchorCtr="0">
            <a:spAutoFit/>
          </a:bodyPr>
          <a:lstStyle/>
          <a:p>
            <a:pPr algn="l"/>
            <a:r>
              <a:rPr lang="zh-CN" sz="1200" b="1" dirty="0">
                <a:solidFill>
                  <a:srgbClr val="B8410C"/>
                </a:solidFill>
                <a:latin typeface="Inter"/>
                <a:ea typeface="Microsoft YaHei"/>
                <a:cs typeface="Inter"/>
              </a:rPr>
              <a:t>YOUR BRAND</a:t>
            </a:r>
          </a:p>
        </p:txBody>
      </p:sp>
      <p:sp>
        <p:nvSpPr>
          <p:cNvPr id="4" name="TextBox 4"/>
          <p:cNvSpPr txBox="1"/>
          <p:nvPr/>
        </p:nvSpPr>
        <p:spPr>
          <a:xfrm>
            <a:off x="695325" y="2281238"/>
            <a:ext cx="5083373" cy="762000"/>
          </a:xfrm>
          <a:prstGeom prst="rect">
            <a:avLst/>
          </a:prstGeom>
          <a:noFill/>
          <a:ln>
            <a:noFill/>
          </a:ln>
        </p:spPr>
        <p:txBody>
          <a:bodyPr wrap="none" lIns="0" tIns="0" rIns="0" bIns="0" anchor="t" anchorCtr="0">
            <a:spAutoFit/>
          </a:bodyPr>
          <a:lstStyle/>
          <a:p>
            <a:pPr algn="l"/>
            <a:r>
              <a:rPr lang="zh-CN" sz="3750" b="1" dirty="0">
                <a:solidFill>
                  <a:srgbClr val="0F0F0F"/>
                </a:solidFill>
                <a:latin typeface="Space Grotesk"/>
                <a:ea typeface="Microsoft YaHei"/>
                <a:cs typeface="Space Grotesk"/>
              </a:rPr>
              <a:t>Your brand, built in</a:t>
            </a:r>
          </a:p>
        </p:txBody>
      </p:sp>
      <p:sp>
        <p:nvSpPr>
          <p:cNvPr id="5" name="TextBox 5"/>
          <p:cNvSpPr txBox="1"/>
          <p:nvPr/>
        </p:nvSpPr>
        <p:spPr>
          <a:xfrm>
            <a:off x="741045" y="3155632"/>
            <a:ext cx="4321445" cy="335280"/>
          </a:xfrm>
          <a:prstGeom prst="rect">
            <a:avLst/>
          </a:prstGeom>
          <a:noFill/>
          <a:ln>
            <a:noFill/>
          </a:ln>
        </p:spPr>
        <p:txBody>
          <a:bodyPr wrap="none" lIns="0" tIns="0" rIns="0" bIns="0" anchor="t" anchorCtr="0">
            <a:spAutoFit/>
          </a:bodyPr>
          <a:lstStyle/>
          <a:p>
            <a:pPr algn="l"/>
            <a:r>
              <a:rPr lang="zh-CN" sz="1650" dirty="0">
                <a:solidFill>
                  <a:srgbClr val="6B6660"/>
                </a:solidFill>
                <a:latin typeface="Inter"/>
                <a:ea typeface="Microsoft YaHei"/>
                <a:cs typeface="Inter"/>
              </a:rPr>
              <a:t>Save your colours, fonts and logo once.</a:t>
            </a:r>
          </a:p>
        </p:txBody>
      </p:sp>
      <p:sp>
        <p:nvSpPr>
          <p:cNvPr id="6" name="TextBox 6"/>
          <p:cNvSpPr txBox="1"/>
          <p:nvPr/>
        </p:nvSpPr>
        <p:spPr>
          <a:xfrm>
            <a:off x="741045" y="3441382"/>
            <a:ext cx="4046411" cy="335280"/>
          </a:xfrm>
          <a:prstGeom prst="rect">
            <a:avLst/>
          </a:prstGeom>
          <a:noFill/>
          <a:ln>
            <a:noFill/>
          </a:ln>
        </p:spPr>
        <p:txBody>
          <a:bodyPr wrap="none" lIns="0" tIns="0" rIns="0" bIns="0" anchor="t" anchorCtr="0">
            <a:spAutoFit/>
          </a:bodyPr>
          <a:lstStyle/>
          <a:p>
            <a:pPr algn="l"/>
            <a:r>
              <a:rPr lang="zh-CN" sz="1650" dirty="0">
                <a:solidFill>
                  <a:srgbClr val="6B6660"/>
                </a:solidFill>
                <a:latin typeface="Inter"/>
                <a:ea typeface="Microsoft YaHei"/>
                <a:cs typeface="Inter"/>
              </a:rPr>
              <a:t>FrameBind applies them to every deck</a:t>
            </a:r>
          </a:p>
        </p:txBody>
      </p:sp>
      <p:sp>
        <p:nvSpPr>
          <p:cNvPr id="7" name="TextBox 7"/>
          <p:cNvSpPr txBox="1"/>
          <p:nvPr/>
        </p:nvSpPr>
        <p:spPr>
          <a:xfrm>
            <a:off x="741045" y="3727132"/>
            <a:ext cx="4233434" cy="335280"/>
          </a:xfrm>
          <a:prstGeom prst="rect">
            <a:avLst/>
          </a:prstGeom>
          <a:noFill/>
          <a:ln>
            <a:noFill/>
          </a:ln>
        </p:spPr>
        <p:txBody>
          <a:bodyPr wrap="none" lIns="0" tIns="0" rIns="0" bIns="0" anchor="t" anchorCtr="0">
            <a:spAutoFit/>
          </a:bodyPr>
          <a:lstStyle/>
          <a:p>
            <a:pPr algn="l"/>
            <a:r>
              <a:rPr lang="zh-CN" sz="1650" dirty="0">
                <a:solidFill>
                  <a:srgbClr val="6B6660"/>
                </a:solidFill>
                <a:latin typeface="Inter"/>
                <a:ea typeface="Microsoft YaHei"/>
                <a:cs typeface="Inter"/>
              </a:rPr>
              <a:t>automatically — so everything you make</a:t>
            </a:r>
          </a:p>
        </p:txBody>
      </p:sp>
      <p:sp>
        <p:nvSpPr>
          <p:cNvPr id="8" name="TextBox 8"/>
          <p:cNvSpPr txBox="1"/>
          <p:nvPr/>
        </p:nvSpPr>
        <p:spPr>
          <a:xfrm>
            <a:off x="741045" y="4012882"/>
            <a:ext cx="3991404" cy="335280"/>
          </a:xfrm>
          <a:prstGeom prst="rect">
            <a:avLst/>
          </a:prstGeom>
          <a:noFill/>
          <a:ln>
            <a:noFill/>
          </a:ln>
        </p:spPr>
        <p:txBody>
          <a:bodyPr wrap="none" lIns="0" tIns="0" rIns="0" bIns="0" anchor="t" anchorCtr="0">
            <a:spAutoFit/>
          </a:bodyPr>
          <a:lstStyle/>
          <a:p>
            <a:pPr algn="l"/>
            <a:r>
              <a:rPr lang="zh-CN" sz="1650" dirty="0">
                <a:solidFill>
                  <a:srgbClr val="6B6660"/>
                </a:solidFill>
                <a:latin typeface="Inter"/>
                <a:ea typeface="Microsoft YaHei"/>
                <a:cs typeface="Inter"/>
              </a:rPr>
              <a:t>is on-brand, with no manual cleanup.</a:t>
            </a:r>
          </a:p>
        </p:txBody>
      </p:sp>
      <p:sp>
        <p:nvSpPr>
          <p:cNvPr id="9" name="Freeform 9"/>
          <p:cNvSpPr/>
          <p:nvPr/>
        </p:nvSpPr>
        <p:spPr>
          <a:xfrm>
            <a:off x="762000" y="4953000"/>
            <a:ext cx="2971800" cy="438150"/>
          </a:xfrm>
          <a:custGeom>
            <a:avLst/>
            <a:gdLst/>
            <a:ahLst/>
            <a:cxnLst/>
            <a:rect l="l" t="t" r="r" b="b"/>
            <a:pathLst>
              <a:path w="2971800" h="438150">
                <a:moveTo>
                  <a:pt x="219075" y="0"/>
                </a:moveTo>
                <a:lnTo>
                  <a:pt x="2752725" y="0"/>
                </a:lnTo>
                <a:cubicBezTo>
                  <a:pt x="2873717" y="0"/>
                  <a:pt x="2971800" y="98083"/>
                  <a:pt x="2971800" y="219075"/>
                </a:cubicBezTo>
                <a:lnTo>
                  <a:pt x="2971800" y="219075"/>
                </a:lnTo>
                <a:cubicBezTo>
                  <a:pt x="2971800" y="340067"/>
                  <a:pt x="2873717" y="438150"/>
                  <a:pt x="2752725" y="438150"/>
                </a:cubicBezTo>
                <a:lnTo>
                  <a:pt x="219075" y="438150"/>
                </a:lnTo>
                <a:cubicBezTo>
                  <a:pt x="98083" y="438150"/>
                  <a:pt x="0" y="340067"/>
                  <a:pt x="0" y="219075"/>
                </a:cubicBezTo>
                <a:lnTo>
                  <a:pt x="0" y="219075"/>
                </a:lnTo>
                <a:cubicBezTo>
                  <a:pt x="0" y="98083"/>
                  <a:pt x="98083" y="0"/>
                  <a:pt x="219075" y="0"/>
                </a:cubicBezTo>
                <a:close/>
              </a:path>
            </a:pathLst>
          </a:custGeom>
          <a:solidFill>
            <a:srgbClr val="FAFAF7"/>
          </a:solidFill>
          <a:ln w="14288">
            <a:solidFill>
              <a:srgbClr val="B8410C"/>
            </a:solidFill>
          </a:ln>
        </p:spPr>
      </p:sp>
      <p:grpSp>
        <p:nvGrpSpPr>
          <p:cNvPr id="15" name="Group 15"/>
          <p:cNvGrpSpPr/>
          <p:nvPr/>
        </p:nvGrpSpPr>
        <p:grpSpPr>
          <a:xfrm>
            <a:off x="952500" y="5057775"/>
            <a:ext cx="228600" cy="228600"/>
            <a:chOff x="952500" y="5057775"/>
            <a:chExt cx="228600" cy="228600"/>
          </a:xfrm>
        </p:grpSpPr>
        <p:sp>
          <p:nvSpPr>
            <p:cNvPr id="10" name="Freeform 10"/>
            <p:cNvSpPr/>
            <p:nvPr/>
          </p:nvSpPr>
          <p:spPr>
            <a:xfrm>
              <a:off x="1066800" y="5057775"/>
              <a:ext cx="100012" cy="100012"/>
            </a:xfrm>
            <a:custGeom>
              <a:avLst/>
              <a:gdLst/>
              <a:ahLst/>
              <a:cxnLst/>
              <a:rect l="l" t="t" r="r" b="b"/>
              <a:pathLst>
                <a:path w="100012" h="100012">
                  <a:moveTo>
                    <a:pt x="0" y="42862"/>
                  </a:moveTo>
                  <a:lnTo>
                    <a:pt x="35719" y="35719"/>
                  </a:lnTo>
                  <a:lnTo>
                    <a:pt x="42862" y="0"/>
                  </a:lnTo>
                  <a:lnTo>
                    <a:pt x="57150" y="0"/>
                  </a:lnTo>
                  <a:lnTo>
                    <a:pt x="64294" y="35719"/>
                  </a:lnTo>
                  <a:lnTo>
                    <a:pt x="100012" y="42862"/>
                  </a:lnTo>
                  <a:lnTo>
                    <a:pt x="100012" y="57150"/>
                  </a:lnTo>
                  <a:lnTo>
                    <a:pt x="64294" y="64294"/>
                  </a:lnTo>
                  <a:lnTo>
                    <a:pt x="57150" y="100012"/>
                  </a:lnTo>
                  <a:lnTo>
                    <a:pt x="42862" y="100012"/>
                  </a:lnTo>
                  <a:lnTo>
                    <a:pt x="35719" y="64294"/>
                  </a:lnTo>
                  <a:lnTo>
                    <a:pt x="0" y="57150"/>
                  </a:lnTo>
                  <a:lnTo>
                    <a:pt x="0" y="42862"/>
                  </a:lnTo>
                  <a:close/>
                </a:path>
              </a:pathLst>
            </a:custGeom>
            <a:solidFill>
              <a:srgbClr val="B8410C"/>
            </a:solidFill>
            <a:ln>
              <a:noFill/>
            </a:ln>
          </p:spPr>
        </p:sp>
        <p:sp>
          <p:nvSpPr>
            <p:cNvPr id="11" name="Freeform 11"/>
            <p:cNvSpPr/>
            <p:nvPr/>
          </p:nvSpPr>
          <p:spPr>
            <a:xfrm>
              <a:off x="952500" y="5129212"/>
              <a:ext cx="157162" cy="157162"/>
            </a:xfrm>
            <a:custGeom>
              <a:avLst/>
              <a:gdLst/>
              <a:ahLst/>
              <a:cxnLst/>
              <a:rect l="l" t="t" r="r" b="b"/>
              <a:pathLst>
                <a:path w="157162" h="157162">
                  <a:moveTo>
                    <a:pt x="0" y="85725"/>
                  </a:moveTo>
                  <a:lnTo>
                    <a:pt x="0" y="71438"/>
                  </a:lnTo>
                  <a:lnTo>
                    <a:pt x="57150" y="57150"/>
                  </a:lnTo>
                  <a:lnTo>
                    <a:pt x="71438" y="0"/>
                  </a:lnTo>
                  <a:lnTo>
                    <a:pt x="85725" y="0"/>
                  </a:lnTo>
                  <a:lnTo>
                    <a:pt x="100012" y="57150"/>
                  </a:lnTo>
                  <a:lnTo>
                    <a:pt x="157162" y="71438"/>
                  </a:lnTo>
                  <a:lnTo>
                    <a:pt x="157162" y="85725"/>
                  </a:lnTo>
                  <a:lnTo>
                    <a:pt x="100012" y="100012"/>
                  </a:lnTo>
                  <a:lnTo>
                    <a:pt x="85725" y="157162"/>
                  </a:lnTo>
                  <a:lnTo>
                    <a:pt x="71438" y="157162"/>
                  </a:lnTo>
                  <a:lnTo>
                    <a:pt x="57150" y="100012"/>
                  </a:lnTo>
                  <a:lnTo>
                    <a:pt x="0" y="85725"/>
                  </a:lnTo>
                  <a:close/>
                </a:path>
              </a:pathLst>
            </a:custGeom>
            <a:solidFill>
              <a:srgbClr val="B8410C"/>
            </a:solidFill>
            <a:ln>
              <a:noFill/>
            </a:ln>
          </p:spPr>
        </p:sp>
        <p:sp>
          <p:nvSpPr>
            <p:cNvPr id="12" name="Freeform 12"/>
            <p:cNvSpPr/>
            <p:nvPr/>
          </p:nvSpPr>
          <p:spPr>
            <a:xfrm>
              <a:off x="966788" y="5064919"/>
              <a:ext cx="42862" cy="42862"/>
            </a:xfrm>
            <a:custGeom>
              <a:avLst/>
              <a:gdLst/>
              <a:ahLst/>
              <a:cxnLst/>
              <a:rect l="l" t="t" r="r" b="b"/>
              <a:pathLst>
                <a:path w="42862" h="42862">
                  <a:moveTo>
                    <a:pt x="0" y="21431"/>
                  </a:moveTo>
                  <a:lnTo>
                    <a:pt x="21431" y="0"/>
                  </a:lnTo>
                  <a:lnTo>
                    <a:pt x="42862" y="21431"/>
                  </a:lnTo>
                  <a:lnTo>
                    <a:pt x="21431" y="42862"/>
                  </a:lnTo>
                  <a:lnTo>
                    <a:pt x="0" y="21431"/>
                  </a:lnTo>
                  <a:close/>
                </a:path>
              </a:pathLst>
            </a:custGeom>
            <a:solidFill>
              <a:srgbClr val="B8410C"/>
            </a:solidFill>
            <a:ln>
              <a:noFill/>
            </a:ln>
          </p:spPr>
        </p:sp>
        <p:sp>
          <p:nvSpPr>
            <p:cNvPr id="13" name="Freeform 13"/>
            <p:cNvSpPr/>
            <p:nvPr/>
          </p:nvSpPr>
          <p:spPr>
            <a:xfrm>
              <a:off x="1109662" y="5229225"/>
              <a:ext cx="57150" cy="57150"/>
            </a:xfrm>
            <a:custGeom>
              <a:avLst/>
              <a:gdLst/>
              <a:ahLst/>
              <a:cxnLst/>
              <a:rect l="l" t="t" r="r" b="b"/>
              <a:pathLst>
                <a:path w="57150" h="57150">
                  <a:moveTo>
                    <a:pt x="57150" y="28575"/>
                  </a:moveTo>
                  <a:lnTo>
                    <a:pt x="28575" y="0"/>
                  </a:lnTo>
                  <a:lnTo>
                    <a:pt x="0" y="28575"/>
                  </a:lnTo>
                  <a:lnTo>
                    <a:pt x="28575" y="57150"/>
                  </a:lnTo>
                  <a:lnTo>
                    <a:pt x="57150" y="28575"/>
                  </a:lnTo>
                  <a:close/>
                </a:path>
              </a:pathLst>
            </a:custGeom>
            <a:solidFill>
              <a:srgbClr val="B8410C"/>
            </a:solidFill>
            <a:ln>
              <a:noFill/>
            </a:ln>
          </p:spPr>
        </p:sp>
        <p:sp>
          <p:nvSpPr>
            <p:cNvPr id="14" name="Freeform 14"/>
            <p:cNvSpPr/>
            <p:nvPr/>
          </p:nvSpPr>
          <p:spPr>
            <a:xfrm>
              <a:off x="1152525" y="5172075"/>
              <a:ext cx="28575" cy="28575"/>
            </a:xfrm>
            <a:custGeom>
              <a:avLst/>
              <a:gdLst/>
              <a:ahLst/>
              <a:cxnLst/>
              <a:rect l="l" t="t" r="r" b="b"/>
              <a:pathLst>
                <a:path w="28575" h="28575">
                  <a:moveTo>
                    <a:pt x="14288" y="28575"/>
                  </a:moveTo>
                  <a:cubicBezTo>
                    <a:pt x="22178" y="28575"/>
                    <a:pt x="28575" y="22178"/>
                    <a:pt x="28575" y="14288"/>
                  </a:cubicBezTo>
                  <a:cubicBezTo>
                    <a:pt x="28575" y="6397"/>
                    <a:pt x="22178" y="0"/>
                    <a:pt x="14288" y="0"/>
                  </a:cubicBezTo>
                  <a:cubicBezTo>
                    <a:pt x="6397" y="0"/>
                    <a:pt x="0" y="6397"/>
                    <a:pt x="0" y="14288"/>
                  </a:cubicBezTo>
                  <a:cubicBezTo>
                    <a:pt x="0" y="22178"/>
                    <a:pt x="6397" y="28575"/>
                    <a:pt x="14288" y="28575"/>
                  </a:cubicBezTo>
                  <a:close/>
                </a:path>
              </a:pathLst>
            </a:custGeom>
            <a:solidFill>
              <a:srgbClr val="B8410C"/>
            </a:solidFill>
            <a:ln>
              <a:noFill/>
            </a:ln>
          </p:spPr>
        </p:sp>
      </p:grpSp>
      <p:sp>
        <p:nvSpPr>
          <p:cNvPr id="16" name="TextBox 16"/>
          <p:cNvSpPr txBox="1"/>
          <p:nvPr/>
        </p:nvSpPr>
        <p:spPr>
          <a:xfrm>
            <a:off x="1260158" y="5091589"/>
            <a:ext cx="2379953" cy="259080"/>
          </a:xfrm>
          <a:prstGeom prst="rect">
            <a:avLst/>
          </a:prstGeom>
          <a:noFill/>
          <a:ln>
            <a:noFill/>
          </a:ln>
        </p:spPr>
        <p:txBody>
          <a:bodyPr wrap="none" lIns="0" tIns="0" rIns="0" bIns="0" anchor="t" anchorCtr="0">
            <a:spAutoFit/>
          </a:bodyPr>
          <a:lstStyle/>
          <a:p>
            <a:pPr algn="l"/>
            <a:r>
              <a:rPr lang="zh-CN" sz="1275" b="1" dirty="0">
                <a:solidFill>
                  <a:srgbClr val="B8410C"/>
                </a:solidFill>
                <a:latin typeface="Inter"/>
                <a:ea typeface="Microsoft YaHei"/>
                <a:cs typeface="Inter"/>
              </a:rPr>
              <a:t>Available on the Studio tier</a:t>
            </a:r>
          </a:p>
        </p:txBody>
      </p:sp>
      <p:sp>
        <p:nvSpPr>
          <p:cNvPr id="17" name="Freeform 17"/>
          <p:cNvSpPr/>
          <p:nvPr/>
        </p:nvSpPr>
        <p:spPr>
          <a:xfrm>
            <a:off x="6286500" y="1771650"/>
            <a:ext cx="5143500" cy="3848100"/>
          </a:xfrm>
          <a:custGeom>
            <a:avLst/>
            <a:gdLst/>
            <a:ahLst/>
            <a:cxnLst/>
            <a:rect l="l" t="t" r="r" b="b"/>
            <a:pathLst>
              <a:path w="5143500" h="3848100">
                <a:moveTo>
                  <a:pt x="190500" y="0"/>
                </a:moveTo>
                <a:lnTo>
                  <a:pt x="4953000" y="0"/>
                </a:lnTo>
                <a:cubicBezTo>
                  <a:pt x="5058210" y="0"/>
                  <a:pt x="5143500" y="85290"/>
                  <a:pt x="5143500" y="190500"/>
                </a:cubicBezTo>
                <a:lnTo>
                  <a:pt x="5143500" y="3657600"/>
                </a:lnTo>
                <a:cubicBezTo>
                  <a:pt x="5143500" y="3762810"/>
                  <a:pt x="5058210" y="3848100"/>
                  <a:pt x="4953000" y="3848100"/>
                </a:cubicBezTo>
                <a:lnTo>
                  <a:pt x="190500" y="3848100"/>
                </a:lnTo>
                <a:cubicBezTo>
                  <a:pt x="85290" y="3848100"/>
                  <a:pt x="0" y="3762810"/>
                  <a:pt x="0" y="3657600"/>
                </a:cubicBezTo>
                <a:lnTo>
                  <a:pt x="0" y="190500"/>
                </a:lnTo>
                <a:cubicBezTo>
                  <a:pt x="0" y="85290"/>
                  <a:pt x="85290" y="0"/>
                  <a:pt x="190500" y="0"/>
                </a:cubicBezTo>
                <a:close/>
              </a:path>
            </a:pathLst>
          </a:custGeom>
          <a:solidFill>
            <a:srgbClr val="F3F1EA"/>
          </a:solidFill>
          <a:ln w="9525">
            <a:solidFill>
              <a:srgbClr val="E8E4DC"/>
            </a:solidFill>
          </a:ln>
          <a:effectLst>
            <a:outerShdw blurRad="190500" dist="57150" dir="5400000" algn="ctr" rotWithShape="0">
              <a:srgbClr val="0F0F0F">
                <a:alpha val="6000"/>
              </a:srgbClr>
            </a:outerShdw>
          </a:effectLst>
        </p:spPr>
      </p:sp>
      <p:sp>
        <p:nvSpPr>
          <p:cNvPr id="18" name="TextBox 18"/>
          <p:cNvSpPr txBox="1"/>
          <p:nvPr/>
        </p:nvSpPr>
        <p:spPr>
          <a:xfrm>
            <a:off x="6577965" y="2096452"/>
            <a:ext cx="1077851" cy="213360"/>
          </a:xfrm>
          <a:prstGeom prst="rect">
            <a:avLst/>
          </a:prstGeom>
          <a:noFill/>
          <a:ln>
            <a:noFill/>
          </a:ln>
        </p:spPr>
        <p:txBody>
          <a:bodyPr wrap="none" lIns="0" tIns="0" rIns="0" bIns="0" anchor="t" anchorCtr="0">
            <a:spAutoFit/>
          </a:bodyPr>
          <a:lstStyle/>
          <a:p>
            <a:pPr algn="l"/>
            <a:r>
              <a:rPr lang="zh-CN" sz="1050" b="1" dirty="0">
                <a:solidFill>
                  <a:srgbClr val="8E8A82"/>
                </a:solidFill>
                <a:latin typeface="Inter"/>
                <a:ea typeface="Microsoft YaHei"/>
                <a:cs typeface="Inter"/>
              </a:rPr>
              <a:t>YOUR BRAND KIT</a:t>
            </a:r>
          </a:p>
        </p:txBody>
      </p:sp>
      <p:sp>
        <p:nvSpPr>
          <p:cNvPr id="19" name="TextBox 19"/>
          <p:cNvSpPr txBox="1"/>
          <p:nvPr/>
        </p:nvSpPr>
        <p:spPr>
          <a:xfrm>
            <a:off x="6576060" y="2537460"/>
            <a:ext cx="606552" cy="243840"/>
          </a:xfrm>
          <a:prstGeom prst="rect">
            <a:avLst/>
          </a:prstGeom>
          <a:noFill/>
          <a:ln>
            <a:noFill/>
          </a:ln>
        </p:spPr>
        <p:txBody>
          <a:bodyPr wrap="none" lIns="0" tIns="0" rIns="0" bIns="0" anchor="t" anchorCtr="0">
            <a:spAutoFit/>
          </a:bodyPr>
          <a:lstStyle/>
          <a:p>
            <a:pPr algn="l"/>
            <a:r>
              <a:rPr lang="zh-CN" sz="1200" dirty="0">
                <a:solidFill>
                  <a:srgbClr val="6B6660"/>
                </a:solidFill>
                <a:latin typeface="Inter"/>
                <a:ea typeface="Microsoft YaHei"/>
                <a:cs typeface="Inter"/>
              </a:rPr>
              <a:t>Colours</a:t>
            </a:r>
          </a:p>
        </p:txBody>
      </p:sp>
      <p:sp>
        <p:nvSpPr>
          <p:cNvPr id="20" name="Freeform 20"/>
          <p:cNvSpPr/>
          <p:nvPr/>
        </p:nvSpPr>
        <p:spPr>
          <a:xfrm>
            <a:off x="6591300" y="2800350"/>
            <a:ext cx="476250" cy="476250"/>
          </a:xfrm>
          <a:custGeom>
            <a:avLst/>
            <a:gdLst/>
            <a:ahLst/>
            <a:cxnLst/>
            <a:rect l="l" t="t" r="r" b="b"/>
            <a:pathLst>
              <a:path w="476250" h="476250">
                <a:moveTo>
                  <a:pt x="114300" y="0"/>
                </a:moveTo>
                <a:lnTo>
                  <a:pt x="361950" y="0"/>
                </a:lnTo>
                <a:cubicBezTo>
                  <a:pt x="425076" y="0"/>
                  <a:pt x="476250" y="51174"/>
                  <a:pt x="476250" y="114300"/>
                </a:cubicBezTo>
                <a:lnTo>
                  <a:pt x="476250" y="361950"/>
                </a:lnTo>
                <a:cubicBezTo>
                  <a:pt x="476250" y="425076"/>
                  <a:pt x="425076" y="476250"/>
                  <a:pt x="361950" y="476250"/>
                </a:cubicBezTo>
                <a:lnTo>
                  <a:pt x="114300" y="476250"/>
                </a:lnTo>
                <a:cubicBezTo>
                  <a:pt x="51174" y="476250"/>
                  <a:pt x="0" y="425076"/>
                  <a:pt x="0" y="361950"/>
                </a:cubicBezTo>
                <a:lnTo>
                  <a:pt x="0" y="114300"/>
                </a:lnTo>
                <a:cubicBezTo>
                  <a:pt x="0" y="51174"/>
                  <a:pt x="51174" y="0"/>
                  <a:pt x="114300" y="0"/>
                </a:cubicBezTo>
                <a:close/>
              </a:path>
            </a:pathLst>
          </a:custGeom>
          <a:solidFill>
            <a:srgbClr val="B8410C"/>
          </a:solidFill>
          <a:ln>
            <a:noFill/>
          </a:ln>
        </p:spPr>
      </p:sp>
      <p:sp>
        <p:nvSpPr>
          <p:cNvPr id="21" name="Freeform 21"/>
          <p:cNvSpPr/>
          <p:nvPr/>
        </p:nvSpPr>
        <p:spPr>
          <a:xfrm>
            <a:off x="7181850" y="2800350"/>
            <a:ext cx="476250" cy="476250"/>
          </a:xfrm>
          <a:custGeom>
            <a:avLst/>
            <a:gdLst/>
            <a:ahLst/>
            <a:cxnLst/>
            <a:rect l="l" t="t" r="r" b="b"/>
            <a:pathLst>
              <a:path w="476250" h="476250">
                <a:moveTo>
                  <a:pt x="114300" y="0"/>
                </a:moveTo>
                <a:lnTo>
                  <a:pt x="361950" y="0"/>
                </a:lnTo>
                <a:cubicBezTo>
                  <a:pt x="425076" y="0"/>
                  <a:pt x="476250" y="51174"/>
                  <a:pt x="476250" y="114300"/>
                </a:cubicBezTo>
                <a:lnTo>
                  <a:pt x="476250" y="361950"/>
                </a:lnTo>
                <a:cubicBezTo>
                  <a:pt x="476250" y="425076"/>
                  <a:pt x="425076" y="476250"/>
                  <a:pt x="361950" y="476250"/>
                </a:cubicBezTo>
                <a:lnTo>
                  <a:pt x="114300" y="476250"/>
                </a:lnTo>
                <a:cubicBezTo>
                  <a:pt x="51174" y="476250"/>
                  <a:pt x="0" y="425076"/>
                  <a:pt x="0" y="361950"/>
                </a:cubicBezTo>
                <a:lnTo>
                  <a:pt x="0" y="114300"/>
                </a:lnTo>
                <a:cubicBezTo>
                  <a:pt x="0" y="51174"/>
                  <a:pt x="51174" y="0"/>
                  <a:pt x="114300" y="0"/>
                </a:cubicBezTo>
                <a:close/>
              </a:path>
            </a:pathLst>
          </a:custGeom>
          <a:solidFill>
            <a:srgbClr val="0F0F0F"/>
          </a:solidFill>
          <a:ln>
            <a:noFill/>
          </a:ln>
        </p:spPr>
      </p:sp>
      <p:sp>
        <p:nvSpPr>
          <p:cNvPr id="22" name="Freeform 22"/>
          <p:cNvSpPr/>
          <p:nvPr/>
        </p:nvSpPr>
        <p:spPr>
          <a:xfrm>
            <a:off x="7772400" y="2800350"/>
            <a:ext cx="476250" cy="476250"/>
          </a:xfrm>
          <a:custGeom>
            <a:avLst/>
            <a:gdLst/>
            <a:ahLst/>
            <a:cxnLst/>
            <a:rect l="l" t="t" r="r" b="b"/>
            <a:pathLst>
              <a:path w="476250" h="476250">
                <a:moveTo>
                  <a:pt x="114300" y="0"/>
                </a:moveTo>
                <a:lnTo>
                  <a:pt x="361950" y="0"/>
                </a:lnTo>
                <a:cubicBezTo>
                  <a:pt x="425076" y="0"/>
                  <a:pt x="476250" y="51174"/>
                  <a:pt x="476250" y="114300"/>
                </a:cubicBezTo>
                <a:lnTo>
                  <a:pt x="476250" y="361950"/>
                </a:lnTo>
                <a:cubicBezTo>
                  <a:pt x="476250" y="425076"/>
                  <a:pt x="425076" y="476250"/>
                  <a:pt x="361950" y="476250"/>
                </a:cubicBezTo>
                <a:lnTo>
                  <a:pt x="114300" y="476250"/>
                </a:lnTo>
                <a:cubicBezTo>
                  <a:pt x="51174" y="476250"/>
                  <a:pt x="0" y="425076"/>
                  <a:pt x="0" y="361950"/>
                </a:cubicBezTo>
                <a:lnTo>
                  <a:pt x="0" y="114300"/>
                </a:lnTo>
                <a:cubicBezTo>
                  <a:pt x="0" y="51174"/>
                  <a:pt x="51174" y="0"/>
                  <a:pt x="114300" y="0"/>
                </a:cubicBezTo>
                <a:close/>
              </a:path>
            </a:pathLst>
          </a:custGeom>
          <a:solidFill>
            <a:srgbClr val="6B6660"/>
          </a:solidFill>
          <a:ln>
            <a:noFill/>
          </a:ln>
        </p:spPr>
      </p:sp>
      <p:sp>
        <p:nvSpPr>
          <p:cNvPr id="23" name="Freeform 23"/>
          <p:cNvSpPr/>
          <p:nvPr/>
        </p:nvSpPr>
        <p:spPr>
          <a:xfrm>
            <a:off x="8362950" y="2800350"/>
            <a:ext cx="476250" cy="476250"/>
          </a:xfrm>
          <a:custGeom>
            <a:avLst/>
            <a:gdLst/>
            <a:ahLst/>
            <a:cxnLst/>
            <a:rect l="l" t="t" r="r" b="b"/>
            <a:pathLst>
              <a:path w="476250" h="476250">
                <a:moveTo>
                  <a:pt x="114300" y="0"/>
                </a:moveTo>
                <a:lnTo>
                  <a:pt x="361950" y="0"/>
                </a:lnTo>
                <a:cubicBezTo>
                  <a:pt x="425076" y="0"/>
                  <a:pt x="476250" y="51174"/>
                  <a:pt x="476250" y="114300"/>
                </a:cubicBezTo>
                <a:lnTo>
                  <a:pt x="476250" y="361950"/>
                </a:lnTo>
                <a:cubicBezTo>
                  <a:pt x="476250" y="425076"/>
                  <a:pt x="425076" y="476250"/>
                  <a:pt x="361950" y="476250"/>
                </a:cubicBezTo>
                <a:lnTo>
                  <a:pt x="114300" y="476250"/>
                </a:lnTo>
                <a:cubicBezTo>
                  <a:pt x="51174" y="476250"/>
                  <a:pt x="0" y="425076"/>
                  <a:pt x="0" y="361950"/>
                </a:cubicBezTo>
                <a:lnTo>
                  <a:pt x="0" y="114300"/>
                </a:lnTo>
                <a:cubicBezTo>
                  <a:pt x="0" y="51174"/>
                  <a:pt x="51174" y="0"/>
                  <a:pt x="114300" y="0"/>
                </a:cubicBezTo>
                <a:close/>
              </a:path>
            </a:pathLst>
          </a:custGeom>
          <a:solidFill>
            <a:srgbClr val="DCD7CC"/>
          </a:solidFill>
          <a:ln>
            <a:noFill/>
          </a:ln>
        </p:spPr>
      </p:sp>
      <p:sp>
        <p:nvSpPr>
          <p:cNvPr id="24" name="Freeform 24"/>
          <p:cNvSpPr/>
          <p:nvPr/>
        </p:nvSpPr>
        <p:spPr>
          <a:xfrm>
            <a:off x="8953500" y="2800350"/>
            <a:ext cx="476250" cy="476250"/>
          </a:xfrm>
          <a:custGeom>
            <a:avLst/>
            <a:gdLst/>
            <a:ahLst/>
            <a:cxnLst/>
            <a:rect l="l" t="t" r="r" b="b"/>
            <a:pathLst>
              <a:path w="476250" h="476250">
                <a:moveTo>
                  <a:pt x="114300" y="0"/>
                </a:moveTo>
                <a:lnTo>
                  <a:pt x="361950" y="0"/>
                </a:lnTo>
                <a:cubicBezTo>
                  <a:pt x="425076" y="0"/>
                  <a:pt x="476250" y="51174"/>
                  <a:pt x="476250" y="114300"/>
                </a:cubicBezTo>
                <a:lnTo>
                  <a:pt x="476250" y="361950"/>
                </a:lnTo>
                <a:cubicBezTo>
                  <a:pt x="476250" y="425076"/>
                  <a:pt x="425076" y="476250"/>
                  <a:pt x="361950" y="476250"/>
                </a:cubicBezTo>
                <a:lnTo>
                  <a:pt x="114300" y="476250"/>
                </a:lnTo>
                <a:cubicBezTo>
                  <a:pt x="51174" y="476250"/>
                  <a:pt x="0" y="425076"/>
                  <a:pt x="0" y="361950"/>
                </a:cubicBezTo>
                <a:lnTo>
                  <a:pt x="0" y="114300"/>
                </a:lnTo>
                <a:cubicBezTo>
                  <a:pt x="0" y="51174"/>
                  <a:pt x="51174" y="0"/>
                  <a:pt x="114300" y="0"/>
                </a:cubicBezTo>
                <a:close/>
              </a:path>
            </a:pathLst>
          </a:custGeom>
          <a:solidFill>
            <a:srgbClr val="FAFAF7"/>
          </a:solidFill>
          <a:ln w="14288">
            <a:solidFill>
              <a:srgbClr val="E8E4DC"/>
            </a:solidFill>
          </a:ln>
        </p:spPr>
      </p:sp>
      <p:sp>
        <p:nvSpPr>
          <p:cNvPr id="25" name="Line 25"/>
          <p:cNvSpPr/>
          <p:nvPr/>
        </p:nvSpPr>
        <p:spPr>
          <a:xfrm>
            <a:off x="6591300" y="3600450"/>
            <a:ext cx="4533900" cy="9525"/>
          </a:xfrm>
          <a:custGeom>
            <a:avLst/>
            <a:gdLst/>
            <a:ahLst/>
            <a:cxnLst/>
            <a:rect l="l" t="t" r="r" b="b"/>
            <a:pathLst>
              <a:path w="4533900" h="9525">
                <a:moveTo>
                  <a:pt x="0" y="0"/>
                </a:moveTo>
                <a:lnTo>
                  <a:pt x="4533900" y="0"/>
                </a:lnTo>
              </a:path>
            </a:pathLst>
          </a:custGeom>
          <a:noFill/>
          <a:ln w="9525">
            <a:solidFill>
              <a:srgbClr val="E8E4DC"/>
            </a:solidFill>
          </a:ln>
        </p:spPr>
      </p:sp>
      <p:sp>
        <p:nvSpPr>
          <p:cNvPr id="26" name="TextBox 26"/>
          <p:cNvSpPr txBox="1"/>
          <p:nvPr/>
        </p:nvSpPr>
        <p:spPr>
          <a:xfrm>
            <a:off x="6576060" y="3909060"/>
            <a:ext cx="470535" cy="243840"/>
          </a:xfrm>
          <a:prstGeom prst="rect">
            <a:avLst/>
          </a:prstGeom>
          <a:noFill/>
          <a:ln>
            <a:noFill/>
          </a:ln>
        </p:spPr>
        <p:txBody>
          <a:bodyPr wrap="none" lIns="0" tIns="0" rIns="0" bIns="0" anchor="t" anchorCtr="0">
            <a:spAutoFit/>
          </a:bodyPr>
          <a:lstStyle/>
          <a:p>
            <a:pPr algn="l"/>
            <a:r>
              <a:rPr lang="zh-CN" sz="1200" dirty="0">
                <a:solidFill>
                  <a:srgbClr val="6B6660"/>
                </a:solidFill>
                <a:latin typeface="Inter"/>
                <a:ea typeface="Microsoft YaHei"/>
                <a:cs typeface="Inter"/>
              </a:rPr>
              <a:t>Fonts</a:t>
            </a:r>
          </a:p>
        </p:txBody>
      </p:sp>
      <p:sp>
        <p:nvSpPr>
          <p:cNvPr id="27" name="TextBox 27"/>
          <p:cNvSpPr txBox="1"/>
          <p:nvPr/>
        </p:nvSpPr>
        <p:spPr>
          <a:xfrm>
            <a:off x="6541770" y="4265295"/>
            <a:ext cx="699735" cy="792480"/>
          </a:xfrm>
          <a:prstGeom prst="rect">
            <a:avLst/>
          </a:prstGeom>
          <a:noFill/>
          <a:ln>
            <a:noFill/>
          </a:ln>
        </p:spPr>
        <p:txBody>
          <a:bodyPr wrap="none" lIns="0" tIns="0" rIns="0" bIns="0" anchor="t" anchorCtr="0">
            <a:spAutoFit/>
          </a:bodyPr>
          <a:lstStyle/>
          <a:p>
            <a:pPr algn="l"/>
            <a:r>
              <a:rPr lang="zh-CN" sz="3900" b="1" dirty="0">
                <a:solidFill>
                  <a:srgbClr val="0F0F0F"/>
                </a:solidFill>
                <a:latin typeface="Space Grotesk"/>
                <a:ea typeface="Microsoft YaHei"/>
                <a:cs typeface="Space Grotesk"/>
              </a:rPr>
              <a:t>Aa</a:t>
            </a:r>
          </a:p>
        </p:txBody>
      </p:sp>
      <p:sp>
        <p:nvSpPr>
          <p:cNvPr id="28" name="TextBox 28"/>
          <p:cNvSpPr txBox="1"/>
          <p:nvPr/>
        </p:nvSpPr>
        <p:spPr>
          <a:xfrm>
            <a:off x="7334250" y="4371975"/>
            <a:ext cx="1487281" cy="304800"/>
          </a:xfrm>
          <a:prstGeom prst="rect">
            <a:avLst/>
          </a:prstGeom>
          <a:noFill/>
          <a:ln>
            <a:noFill/>
          </a:ln>
        </p:spPr>
        <p:txBody>
          <a:bodyPr wrap="none" lIns="0" tIns="0" rIns="0" bIns="0" anchor="t" anchorCtr="0">
            <a:spAutoFit/>
          </a:bodyPr>
          <a:lstStyle/>
          <a:p>
            <a:pPr algn="l"/>
            <a:r>
              <a:rPr lang="zh-CN" sz="1500" b="1" dirty="0">
                <a:solidFill>
                  <a:srgbClr val="0F0F0F"/>
                </a:solidFill>
                <a:latin typeface="Space Grotesk"/>
                <a:ea typeface="Microsoft YaHei"/>
                <a:cs typeface="Space Grotesk"/>
              </a:rPr>
              <a:t>Your typeface</a:t>
            </a:r>
          </a:p>
        </p:txBody>
      </p:sp>
      <p:sp>
        <p:nvSpPr>
          <p:cNvPr id="29" name="TextBox 29"/>
          <p:cNvSpPr txBox="1"/>
          <p:nvPr/>
        </p:nvSpPr>
        <p:spPr>
          <a:xfrm>
            <a:off x="7338060" y="4652010"/>
            <a:ext cx="1014603" cy="243840"/>
          </a:xfrm>
          <a:prstGeom prst="rect">
            <a:avLst/>
          </a:prstGeom>
          <a:noFill/>
          <a:ln>
            <a:noFill/>
          </a:ln>
        </p:spPr>
        <p:txBody>
          <a:bodyPr wrap="none" lIns="0" tIns="0" rIns="0" bIns="0" anchor="t" anchorCtr="0">
            <a:spAutoFit/>
          </a:bodyPr>
          <a:lstStyle/>
          <a:p>
            <a:pPr algn="l"/>
            <a:r>
              <a:rPr lang="zh-CN" sz="1200" dirty="0">
                <a:solidFill>
                  <a:srgbClr val="8E8A82"/>
                </a:solidFill>
                <a:latin typeface="Inter"/>
                <a:ea typeface="Microsoft YaHei"/>
                <a:cs typeface="Inter"/>
              </a:rPr>
              <a:t>Titles &amp; body</a:t>
            </a:r>
          </a:p>
        </p:txBody>
      </p:sp>
      <p:sp>
        <p:nvSpPr>
          <p:cNvPr id="30" name="TextBox 30"/>
          <p:cNvSpPr txBox="1"/>
          <p:nvPr/>
        </p:nvSpPr>
        <p:spPr>
          <a:xfrm>
            <a:off x="9319260" y="3909060"/>
            <a:ext cx="382524" cy="243840"/>
          </a:xfrm>
          <a:prstGeom prst="rect">
            <a:avLst/>
          </a:prstGeom>
          <a:noFill/>
          <a:ln>
            <a:noFill/>
          </a:ln>
        </p:spPr>
        <p:txBody>
          <a:bodyPr wrap="none" lIns="0" tIns="0" rIns="0" bIns="0" anchor="t" anchorCtr="0">
            <a:spAutoFit/>
          </a:bodyPr>
          <a:lstStyle/>
          <a:p>
            <a:pPr algn="l"/>
            <a:r>
              <a:rPr lang="zh-CN" sz="1200" dirty="0">
                <a:solidFill>
                  <a:srgbClr val="6B6660"/>
                </a:solidFill>
                <a:latin typeface="Inter"/>
                <a:ea typeface="Microsoft YaHei"/>
                <a:cs typeface="Inter"/>
              </a:rPr>
              <a:t>Logo</a:t>
            </a:r>
          </a:p>
        </p:txBody>
      </p:sp>
      <p:sp>
        <p:nvSpPr>
          <p:cNvPr id="31" name="Freeform 31"/>
          <p:cNvSpPr/>
          <p:nvPr/>
        </p:nvSpPr>
        <p:spPr>
          <a:xfrm>
            <a:off x="9334500" y="4152900"/>
            <a:ext cx="1143000" cy="1066800"/>
          </a:xfrm>
          <a:custGeom>
            <a:avLst/>
            <a:gdLst/>
            <a:ahLst/>
            <a:cxnLst/>
            <a:rect l="l" t="t" r="r" b="b"/>
            <a:pathLst>
              <a:path w="1143000" h="1066800">
                <a:moveTo>
                  <a:pt x="114300" y="0"/>
                </a:moveTo>
                <a:lnTo>
                  <a:pt x="1028700" y="0"/>
                </a:lnTo>
                <a:cubicBezTo>
                  <a:pt x="1091826" y="0"/>
                  <a:pt x="1143000" y="51174"/>
                  <a:pt x="1143000" y="114300"/>
                </a:cubicBezTo>
                <a:lnTo>
                  <a:pt x="1143000" y="952500"/>
                </a:lnTo>
                <a:cubicBezTo>
                  <a:pt x="1143000" y="1015626"/>
                  <a:pt x="1091826" y="1066800"/>
                  <a:pt x="1028700" y="1066800"/>
                </a:cubicBezTo>
                <a:lnTo>
                  <a:pt x="114300" y="1066800"/>
                </a:lnTo>
                <a:cubicBezTo>
                  <a:pt x="51174" y="1066800"/>
                  <a:pt x="0" y="1015626"/>
                  <a:pt x="0" y="952500"/>
                </a:cubicBezTo>
                <a:lnTo>
                  <a:pt x="0" y="114300"/>
                </a:lnTo>
                <a:cubicBezTo>
                  <a:pt x="0" y="51174"/>
                  <a:pt x="51174" y="0"/>
                  <a:pt x="114300" y="0"/>
                </a:cubicBezTo>
                <a:close/>
              </a:path>
            </a:pathLst>
          </a:custGeom>
          <a:solidFill>
            <a:srgbClr val="FAFAF7"/>
          </a:solidFill>
          <a:ln w="9525">
            <a:solidFill>
              <a:srgbClr val="E8E4DC"/>
            </a:solidFill>
          </a:ln>
        </p:spPr>
      </p:sp>
      <p:sp>
        <p:nvSpPr>
          <p:cNvPr id="32" name="Ellipse 32"/>
          <p:cNvSpPr/>
          <p:nvPr/>
        </p:nvSpPr>
        <p:spPr>
          <a:xfrm>
            <a:off x="9582150" y="4457700"/>
            <a:ext cx="342900" cy="342900"/>
          </a:xfrm>
          <a:prstGeom prst="ellipse">
            <a:avLst/>
          </a:prstGeom>
          <a:solidFill>
            <a:srgbClr val="B8410C"/>
          </a:solidFill>
          <a:ln>
            <a:noFill/>
          </a:ln>
        </p:spPr>
      </p:sp>
      <p:sp>
        <p:nvSpPr>
          <p:cNvPr id="33" name="Freeform 33"/>
          <p:cNvSpPr/>
          <p:nvPr/>
        </p:nvSpPr>
        <p:spPr>
          <a:xfrm>
            <a:off x="9963150" y="4552950"/>
            <a:ext cx="323850" cy="152400"/>
          </a:xfrm>
          <a:custGeom>
            <a:avLst/>
            <a:gdLst/>
            <a:ahLst/>
            <a:cxnLst/>
            <a:rect l="l" t="t" r="r" b="b"/>
            <a:pathLst>
              <a:path w="323850" h="152400">
                <a:moveTo>
                  <a:pt x="38100" y="0"/>
                </a:moveTo>
                <a:lnTo>
                  <a:pt x="285750" y="0"/>
                </a:lnTo>
                <a:cubicBezTo>
                  <a:pt x="306792" y="0"/>
                  <a:pt x="323850" y="17058"/>
                  <a:pt x="323850" y="38100"/>
                </a:cubicBezTo>
                <a:lnTo>
                  <a:pt x="323850" y="114300"/>
                </a:lnTo>
                <a:cubicBezTo>
                  <a:pt x="323850" y="135342"/>
                  <a:pt x="306792" y="152400"/>
                  <a:pt x="285750" y="152400"/>
                </a:cubicBezTo>
                <a:lnTo>
                  <a:pt x="38100" y="152400"/>
                </a:lnTo>
                <a:cubicBezTo>
                  <a:pt x="17058" y="152400"/>
                  <a:pt x="0" y="135342"/>
                  <a:pt x="0" y="114300"/>
                </a:cubicBezTo>
                <a:lnTo>
                  <a:pt x="0" y="38100"/>
                </a:lnTo>
                <a:cubicBezTo>
                  <a:pt x="0" y="17058"/>
                  <a:pt x="17058" y="0"/>
                  <a:pt x="38100" y="0"/>
                </a:cubicBezTo>
                <a:close/>
              </a:path>
            </a:pathLst>
          </a:custGeom>
          <a:solidFill>
            <a:srgbClr val="0F0F0F"/>
          </a:solidFill>
          <a:ln>
            <a:noFill/>
          </a:ln>
        </p:spPr>
      </p:sp>
      <p:sp>
        <p:nvSpPr>
          <p:cNvPr id="34" name="TextBox 34"/>
          <p:cNvSpPr txBox="1"/>
          <p:nvPr/>
        </p:nvSpPr>
        <p:spPr>
          <a:xfrm>
            <a:off x="9604331" y="4981099"/>
            <a:ext cx="603337" cy="198120"/>
          </a:xfrm>
          <a:prstGeom prst="rect">
            <a:avLst/>
          </a:prstGeom>
          <a:noFill/>
          <a:ln>
            <a:noFill/>
          </a:ln>
        </p:spPr>
        <p:txBody>
          <a:bodyPr wrap="none" lIns="0" tIns="0" rIns="0" bIns="0" anchor="t" anchorCtr="0">
            <a:spAutoFit/>
          </a:bodyPr>
          <a:lstStyle/>
          <a:p>
            <a:pPr algn="ctr"/>
            <a:r>
              <a:rPr lang="zh-CN" sz="975" dirty="0">
                <a:solidFill>
                  <a:srgbClr val="8E8A82"/>
                </a:solidFill>
                <a:latin typeface="Inter"/>
                <a:ea typeface="Microsoft YaHei"/>
                <a:cs typeface="Inter"/>
              </a:rPr>
              <a:t>Your logo</a:t>
            </a:r>
          </a:p>
        </p:txBody>
      </p:sp>
      <p:sp>
        <p:nvSpPr>
          <p:cNvPr id="35" name="TextBox 35"/>
          <p:cNvSpPr txBox="1"/>
          <p:nvPr/>
        </p:nvSpPr>
        <p:spPr>
          <a:xfrm>
            <a:off x="749618" y="6447949"/>
            <a:ext cx="693699" cy="198120"/>
          </a:xfrm>
          <a:prstGeom prst="rect">
            <a:avLst/>
          </a:prstGeom>
          <a:noFill/>
          <a:ln>
            <a:noFill/>
          </a:ln>
        </p:spPr>
        <p:txBody>
          <a:bodyPr wrap="none" lIns="0" tIns="0" rIns="0" bIns="0" anchor="t" anchorCtr="0">
            <a:spAutoFit/>
          </a:bodyPr>
          <a:lstStyle/>
          <a:p>
            <a:pPr algn="l"/>
            <a:r>
              <a:rPr lang="zh-CN" sz="975" b="1" dirty="0">
                <a:solidFill>
                  <a:srgbClr val="8E8A82"/>
                </a:solidFill>
                <a:latin typeface="Space Grotesk"/>
                <a:ea typeface="Microsoft YaHei"/>
                <a:cs typeface="Space Grotesk"/>
              </a:rPr>
              <a:t>FrameBind</a:t>
            </a:r>
          </a:p>
        </p:txBody>
      </p:sp>
      <p:sp>
        <p:nvSpPr>
          <p:cNvPr id="36" name="TextBox 36"/>
          <p:cNvSpPr txBox="1"/>
          <p:nvPr/>
        </p:nvSpPr>
        <p:spPr>
          <a:xfrm>
            <a:off x="10982063" y="6447949"/>
            <a:ext cx="460319" cy="198120"/>
          </a:xfrm>
          <a:prstGeom prst="rect">
            <a:avLst/>
          </a:prstGeom>
          <a:noFill/>
          <a:ln>
            <a:noFill/>
          </a:ln>
        </p:spPr>
        <p:txBody>
          <a:bodyPr wrap="none" lIns="0" tIns="0" rIns="0" bIns="0" anchor="t" anchorCtr="0">
            <a:spAutoFit/>
          </a:bodyPr>
          <a:lstStyle/>
          <a:p>
            <a:pPr algn="r"/>
            <a:r>
              <a:rPr lang="zh-CN" sz="975" dirty="0">
                <a:solidFill>
                  <a:srgbClr val="8E8A82"/>
                </a:solidFill>
                <a:latin typeface="Inter"/>
                <a:ea typeface="Microsoft YaHei"/>
                <a:cs typeface="Inter"/>
              </a:rPr>
              <a:t>08 / 14</a:t>
            </a:r>
          </a:p>
        </p:txBody>
      </p:sp>
    </p:spTree>
  </p:cSld>
  <p:clrMapOvr>
    <a:masterClrMapping/>
  </p:clrMapOvr>
  <p:transition xmlns:p14="http://schemas.microsoft.com/office/powerpoint/2010/main" p14:dur="40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AFAF7"/>
          </a:solidFill>
          <a:ln>
            <a:noFill/>
          </a:ln>
        </p:spPr>
      </p:sp>
      <p:sp>
        <p:nvSpPr>
          <p:cNvPr id="3" name="TextBox 3"/>
          <p:cNvSpPr txBox="1"/>
          <p:nvPr/>
        </p:nvSpPr>
        <p:spPr>
          <a:xfrm>
            <a:off x="5299462" y="1584960"/>
            <a:ext cx="1593075" cy="243840"/>
          </a:xfrm>
          <a:prstGeom prst="rect">
            <a:avLst/>
          </a:prstGeom>
          <a:noFill/>
          <a:ln>
            <a:noFill/>
          </a:ln>
        </p:spPr>
        <p:txBody>
          <a:bodyPr wrap="none" lIns="0" tIns="0" rIns="0" bIns="0" anchor="t" anchorCtr="0">
            <a:spAutoFit/>
          </a:bodyPr>
          <a:lstStyle/>
          <a:p>
            <a:pPr algn="ctr"/>
            <a:r>
              <a:rPr lang="zh-CN" sz="1200" b="1" dirty="0">
                <a:solidFill>
                  <a:srgbClr val="B8410C"/>
                </a:solidFill>
                <a:latin typeface="Inter"/>
                <a:ea typeface="Microsoft YaHei"/>
                <a:cs typeface="Inter"/>
              </a:rPr>
              <a:t>PRICING PHILOSOPHY</a:t>
            </a:r>
          </a:p>
        </p:txBody>
      </p:sp>
      <p:sp>
        <p:nvSpPr>
          <p:cNvPr id="4" name="TextBox 4"/>
          <p:cNvSpPr txBox="1"/>
          <p:nvPr/>
        </p:nvSpPr>
        <p:spPr>
          <a:xfrm>
            <a:off x="1890771" y="2191702"/>
            <a:ext cx="8410458" cy="822960"/>
          </a:xfrm>
          <a:prstGeom prst="rect">
            <a:avLst/>
          </a:prstGeom>
          <a:noFill/>
          <a:ln>
            <a:noFill/>
          </a:ln>
        </p:spPr>
        <p:txBody>
          <a:bodyPr wrap="none" lIns="0" tIns="0" rIns="0" bIns="0" anchor="t" anchorCtr="0">
            <a:spAutoFit/>
          </a:bodyPr>
          <a:lstStyle/>
          <a:p>
            <a:pPr algn="ctr"/>
            <a:r>
              <a:rPr lang="zh-CN" sz="4050" b="1" dirty="0">
                <a:solidFill>
                  <a:srgbClr val="0F0F0F"/>
                </a:solidFill>
                <a:latin typeface="Space Grotesk"/>
                <a:ea typeface="Microsoft YaHei"/>
                <a:cs typeface="Space Grotesk"/>
              </a:rPr>
              <a:t xml:space="preserve">Buy a deck when you </a:t>
            </a:r>
            <a:r>
              <a:rPr lang="zh-CN" sz="4050" b="1" dirty="0">
                <a:solidFill>
                  <a:srgbClr val="B8410C"/>
                </a:solidFill>
                <a:latin typeface="Space Grotesk"/>
                <a:ea typeface="Microsoft YaHei"/>
                <a:cs typeface="Space Grotesk"/>
              </a:rPr>
              <a:t>need one.</a:t>
            </a:r>
          </a:p>
        </p:txBody>
      </p:sp>
      <p:sp>
        <p:nvSpPr>
          <p:cNvPr id="5" name="TextBox 5"/>
          <p:cNvSpPr txBox="1"/>
          <p:nvPr/>
        </p:nvSpPr>
        <p:spPr>
          <a:xfrm>
            <a:off x="1223439" y="3041332"/>
            <a:ext cx="9745123" cy="335280"/>
          </a:xfrm>
          <a:prstGeom prst="rect">
            <a:avLst/>
          </a:prstGeom>
          <a:noFill/>
          <a:ln>
            <a:noFill/>
          </a:ln>
        </p:spPr>
        <p:txBody>
          <a:bodyPr wrap="none" lIns="0" tIns="0" rIns="0" bIns="0" anchor="t" anchorCtr="0">
            <a:spAutoFit/>
          </a:bodyPr>
          <a:lstStyle/>
          <a:p>
            <a:pPr algn="ctr"/>
            <a:r>
              <a:rPr lang="zh-CN" sz="1650" dirty="0">
                <a:solidFill>
                  <a:srgbClr val="6B6660"/>
                </a:solidFill>
                <a:latin typeface="Inter"/>
                <a:ea typeface="Microsoft YaHei"/>
                <a:cs typeface="Inter"/>
              </a:rPr>
              <a:t>You only pay when you actually make a deck — no monthly fee quietly draining your account.</a:t>
            </a:r>
          </a:p>
        </p:txBody>
      </p:sp>
      <p:sp>
        <p:nvSpPr>
          <p:cNvPr id="6" name="Line 6"/>
          <p:cNvSpPr/>
          <p:nvPr/>
        </p:nvSpPr>
        <p:spPr>
          <a:xfrm>
            <a:off x="6096000" y="3924300"/>
            <a:ext cx="9525" cy="1676400"/>
          </a:xfrm>
          <a:custGeom>
            <a:avLst/>
            <a:gdLst/>
            <a:ahLst/>
            <a:cxnLst/>
            <a:rect l="l" t="t" r="r" b="b"/>
            <a:pathLst>
              <a:path w="9525" h="1676400">
                <a:moveTo>
                  <a:pt x="0" y="0"/>
                </a:moveTo>
                <a:lnTo>
                  <a:pt x="0" y="1676400"/>
                </a:lnTo>
              </a:path>
            </a:pathLst>
          </a:custGeom>
          <a:noFill/>
          <a:ln w="14288">
            <a:solidFill>
              <a:srgbClr val="E8E4DC"/>
            </a:solidFill>
          </a:ln>
        </p:spPr>
      </p:sp>
      <p:sp>
        <p:nvSpPr>
          <p:cNvPr id="7" name="Freeform 7"/>
          <p:cNvSpPr/>
          <p:nvPr/>
        </p:nvSpPr>
        <p:spPr>
          <a:xfrm>
            <a:off x="3352800" y="3848100"/>
            <a:ext cx="361950" cy="361950"/>
          </a:xfrm>
          <a:custGeom>
            <a:avLst/>
            <a:gdLst/>
            <a:ahLst/>
            <a:cxnLst/>
            <a:rect l="l" t="t" r="r" b="b"/>
            <a:pathLst>
              <a:path w="361950" h="361950">
                <a:moveTo>
                  <a:pt x="180975" y="361950"/>
                </a:moveTo>
                <a:cubicBezTo>
                  <a:pt x="280925" y="361950"/>
                  <a:pt x="361950" y="280925"/>
                  <a:pt x="361950" y="180975"/>
                </a:cubicBezTo>
                <a:cubicBezTo>
                  <a:pt x="361950" y="81025"/>
                  <a:pt x="280925" y="0"/>
                  <a:pt x="180975" y="0"/>
                </a:cubicBezTo>
                <a:cubicBezTo>
                  <a:pt x="81025" y="0"/>
                  <a:pt x="0" y="81025"/>
                  <a:pt x="0" y="180975"/>
                </a:cubicBezTo>
                <a:cubicBezTo>
                  <a:pt x="0" y="280925"/>
                  <a:pt x="81025" y="361950"/>
                  <a:pt x="180975" y="361950"/>
                </a:cubicBezTo>
                <a:close/>
                <a:moveTo>
                  <a:pt x="158353" y="67866"/>
                </a:moveTo>
                <a:lnTo>
                  <a:pt x="158353" y="190345"/>
                </a:lnTo>
                <a:lnTo>
                  <a:pt x="232845" y="264837"/>
                </a:lnTo>
                <a:lnTo>
                  <a:pt x="264837" y="232845"/>
                </a:lnTo>
                <a:lnTo>
                  <a:pt x="203597" y="171605"/>
                </a:lnTo>
                <a:lnTo>
                  <a:pt x="203597" y="67866"/>
                </a:lnTo>
                <a:lnTo>
                  <a:pt x="158353" y="67866"/>
                </a:lnTo>
                <a:close/>
              </a:path>
            </a:pathLst>
          </a:custGeom>
          <a:solidFill>
            <a:srgbClr val="8E8A82"/>
          </a:solidFill>
          <a:ln>
            <a:noFill/>
          </a:ln>
        </p:spPr>
      </p:sp>
      <p:sp>
        <p:nvSpPr>
          <p:cNvPr id="8" name="TextBox 8"/>
          <p:cNvSpPr txBox="1"/>
          <p:nvPr/>
        </p:nvSpPr>
        <p:spPr>
          <a:xfrm>
            <a:off x="2943063" y="4556760"/>
            <a:ext cx="1181424" cy="243840"/>
          </a:xfrm>
          <a:prstGeom prst="rect">
            <a:avLst/>
          </a:prstGeom>
          <a:noFill/>
          <a:ln>
            <a:noFill/>
          </a:ln>
        </p:spPr>
        <p:txBody>
          <a:bodyPr wrap="none" lIns="0" tIns="0" rIns="0" bIns="0" anchor="t" anchorCtr="0">
            <a:spAutoFit/>
          </a:bodyPr>
          <a:lstStyle/>
          <a:p>
            <a:pPr algn="ctr"/>
            <a:r>
              <a:rPr lang="zh-CN" sz="1200" b="1" dirty="0">
                <a:solidFill>
                  <a:srgbClr val="8E8A82"/>
                </a:solidFill>
                <a:latin typeface="Inter"/>
                <a:ea typeface="Microsoft YaHei"/>
                <a:cs typeface="Inter"/>
              </a:rPr>
              <a:t>SUBSCRIPTIONS</a:t>
            </a:r>
          </a:p>
        </p:txBody>
      </p:sp>
      <p:sp>
        <p:nvSpPr>
          <p:cNvPr id="9" name="TextBox 9"/>
          <p:cNvSpPr txBox="1"/>
          <p:nvPr/>
        </p:nvSpPr>
        <p:spPr>
          <a:xfrm>
            <a:off x="2499741" y="4957286"/>
            <a:ext cx="2068068" cy="350520"/>
          </a:xfrm>
          <a:prstGeom prst="rect">
            <a:avLst/>
          </a:prstGeom>
          <a:noFill/>
          <a:ln>
            <a:noFill/>
          </a:ln>
        </p:spPr>
        <p:txBody>
          <a:bodyPr wrap="none" lIns="0" tIns="0" rIns="0" bIns="0" anchor="t" anchorCtr="0">
            <a:spAutoFit/>
          </a:bodyPr>
          <a:lstStyle/>
          <a:p>
            <a:pPr algn="ctr"/>
            <a:r>
              <a:rPr lang="zh-CN" sz="1725" dirty="0">
                <a:solidFill>
                  <a:srgbClr val="8E8A82"/>
                </a:solidFill>
                <a:latin typeface="Inter"/>
                <a:ea typeface="Microsoft YaHei"/>
                <a:cs typeface="Inter"/>
              </a:rPr>
              <a:t>Pay every month —</a:t>
            </a:r>
          </a:p>
        </p:txBody>
      </p:sp>
      <p:sp>
        <p:nvSpPr>
          <p:cNvPr id="10" name="TextBox 10"/>
          <p:cNvSpPr txBox="1"/>
          <p:nvPr/>
        </p:nvSpPr>
        <p:spPr>
          <a:xfrm>
            <a:off x="2016681" y="5262086"/>
            <a:ext cx="3034189" cy="350520"/>
          </a:xfrm>
          <a:prstGeom prst="rect">
            <a:avLst/>
          </a:prstGeom>
          <a:noFill/>
          <a:ln>
            <a:noFill/>
          </a:ln>
        </p:spPr>
        <p:txBody>
          <a:bodyPr wrap="none" lIns="0" tIns="0" rIns="0" bIns="0" anchor="t" anchorCtr="0">
            <a:spAutoFit/>
          </a:bodyPr>
          <a:lstStyle/>
          <a:p>
            <a:pPr algn="ctr"/>
            <a:r>
              <a:rPr lang="zh-CN" sz="1725" dirty="0">
                <a:solidFill>
                  <a:srgbClr val="8E8A82"/>
                </a:solidFill>
                <a:latin typeface="Inter"/>
                <a:ea typeface="Microsoft YaHei"/>
                <a:cs typeface="Inter"/>
              </a:rPr>
              <a:t>whether you use it or not.</a:t>
            </a:r>
          </a:p>
        </p:txBody>
      </p:sp>
      <p:sp>
        <p:nvSpPr>
          <p:cNvPr id="11" name="Freeform 11"/>
          <p:cNvSpPr/>
          <p:nvPr/>
        </p:nvSpPr>
        <p:spPr>
          <a:xfrm>
            <a:off x="8486775" y="3848100"/>
            <a:ext cx="361950" cy="361950"/>
          </a:xfrm>
          <a:custGeom>
            <a:avLst/>
            <a:gdLst/>
            <a:ahLst/>
            <a:cxnLst/>
            <a:rect l="l" t="t" r="r" b="b"/>
            <a:pathLst>
              <a:path w="361950" h="361950">
                <a:moveTo>
                  <a:pt x="361950" y="180975"/>
                </a:moveTo>
                <a:lnTo>
                  <a:pt x="180975" y="0"/>
                </a:lnTo>
                <a:lnTo>
                  <a:pt x="0" y="0"/>
                </a:lnTo>
                <a:lnTo>
                  <a:pt x="0" y="180975"/>
                </a:lnTo>
                <a:lnTo>
                  <a:pt x="180975" y="361950"/>
                </a:lnTo>
                <a:lnTo>
                  <a:pt x="361950" y="180975"/>
                </a:lnTo>
                <a:close/>
                <a:moveTo>
                  <a:pt x="101798" y="135731"/>
                </a:moveTo>
                <a:cubicBezTo>
                  <a:pt x="120539" y="135731"/>
                  <a:pt x="135731" y="120539"/>
                  <a:pt x="135731" y="101798"/>
                </a:cubicBezTo>
                <a:cubicBezTo>
                  <a:pt x="135731" y="83058"/>
                  <a:pt x="120539" y="67866"/>
                  <a:pt x="101798" y="67866"/>
                </a:cubicBezTo>
                <a:cubicBezTo>
                  <a:pt x="83058" y="67866"/>
                  <a:pt x="67866" y="83058"/>
                  <a:pt x="67866" y="101798"/>
                </a:cubicBezTo>
                <a:cubicBezTo>
                  <a:pt x="67866" y="120539"/>
                  <a:pt x="83058" y="135731"/>
                  <a:pt x="101798" y="135731"/>
                </a:cubicBezTo>
                <a:close/>
              </a:path>
            </a:pathLst>
          </a:custGeom>
          <a:solidFill>
            <a:srgbClr val="B8410C"/>
          </a:solidFill>
          <a:ln>
            <a:noFill/>
          </a:ln>
        </p:spPr>
      </p:sp>
      <p:sp>
        <p:nvSpPr>
          <p:cNvPr id="12" name="TextBox 12"/>
          <p:cNvSpPr txBox="1"/>
          <p:nvPr/>
        </p:nvSpPr>
        <p:spPr>
          <a:xfrm>
            <a:off x="8240859" y="4556760"/>
            <a:ext cx="853783" cy="243840"/>
          </a:xfrm>
          <a:prstGeom prst="rect">
            <a:avLst/>
          </a:prstGeom>
          <a:noFill/>
          <a:ln>
            <a:noFill/>
          </a:ln>
        </p:spPr>
        <p:txBody>
          <a:bodyPr wrap="none" lIns="0" tIns="0" rIns="0" bIns="0" anchor="t" anchorCtr="0">
            <a:spAutoFit/>
          </a:bodyPr>
          <a:lstStyle/>
          <a:p>
            <a:pPr algn="ctr"/>
            <a:r>
              <a:rPr lang="zh-CN" sz="1200" b="1" dirty="0">
                <a:solidFill>
                  <a:srgbClr val="B8410C"/>
                </a:solidFill>
                <a:latin typeface="Inter"/>
                <a:ea typeface="Microsoft YaHei"/>
                <a:cs typeface="Inter"/>
              </a:rPr>
              <a:t>FRAMEBIND</a:t>
            </a:r>
          </a:p>
        </p:txBody>
      </p:sp>
      <p:sp>
        <p:nvSpPr>
          <p:cNvPr id="13" name="TextBox 13"/>
          <p:cNvSpPr txBox="1"/>
          <p:nvPr/>
        </p:nvSpPr>
        <p:spPr>
          <a:xfrm>
            <a:off x="7474421" y="4957286"/>
            <a:ext cx="2386658" cy="350520"/>
          </a:xfrm>
          <a:prstGeom prst="rect">
            <a:avLst/>
          </a:prstGeom>
          <a:noFill/>
          <a:ln>
            <a:noFill/>
          </a:ln>
        </p:spPr>
        <p:txBody>
          <a:bodyPr wrap="none" lIns="0" tIns="0" rIns="0" bIns="0" anchor="t" anchorCtr="0">
            <a:spAutoFit/>
          </a:bodyPr>
          <a:lstStyle/>
          <a:p>
            <a:pPr algn="ctr"/>
            <a:r>
              <a:rPr lang="zh-CN" sz="1725" b="1" dirty="0">
                <a:solidFill>
                  <a:srgbClr val="0F0F0F"/>
                </a:solidFill>
                <a:latin typeface="Space Grotesk"/>
                <a:ea typeface="Microsoft YaHei"/>
                <a:cs typeface="Space Grotesk"/>
              </a:rPr>
              <a:t>Pay once, per deck.</a:t>
            </a:r>
          </a:p>
        </p:txBody>
      </p:sp>
      <p:sp>
        <p:nvSpPr>
          <p:cNvPr id="14" name="TextBox 14"/>
          <p:cNvSpPr txBox="1"/>
          <p:nvPr/>
        </p:nvSpPr>
        <p:spPr>
          <a:xfrm>
            <a:off x="7371771" y="5262086"/>
            <a:ext cx="2591958" cy="350520"/>
          </a:xfrm>
          <a:prstGeom prst="rect">
            <a:avLst/>
          </a:prstGeom>
          <a:noFill/>
          <a:ln>
            <a:noFill/>
          </a:ln>
        </p:spPr>
        <p:txBody>
          <a:bodyPr wrap="none" lIns="0" tIns="0" rIns="0" bIns="0" anchor="t" anchorCtr="0">
            <a:spAutoFit/>
          </a:bodyPr>
          <a:lstStyle/>
          <a:p>
            <a:pPr algn="ctr"/>
            <a:r>
              <a:rPr lang="zh-CN" sz="1725" b="1" dirty="0">
                <a:solidFill>
                  <a:srgbClr val="0F0F0F"/>
                </a:solidFill>
                <a:latin typeface="Space Grotesk"/>
                <a:ea typeface="Microsoft YaHei"/>
                <a:cs typeface="Space Grotesk"/>
              </a:rPr>
              <a:t>Credits never expire.</a:t>
            </a:r>
          </a:p>
        </p:txBody>
      </p:sp>
      <p:sp>
        <p:nvSpPr>
          <p:cNvPr id="15" name="TextBox 15"/>
          <p:cNvSpPr txBox="1"/>
          <p:nvPr/>
        </p:nvSpPr>
        <p:spPr>
          <a:xfrm>
            <a:off x="749618" y="6447949"/>
            <a:ext cx="693699" cy="198120"/>
          </a:xfrm>
          <a:prstGeom prst="rect">
            <a:avLst/>
          </a:prstGeom>
          <a:noFill/>
          <a:ln>
            <a:noFill/>
          </a:ln>
        </p:spPr>
        <p:txBody>
          <a:bodyPr wrap="none" lIns="0" tIns="0" rIns="0" bIns="0" anchor="t" anchorCtr="0">
            <a:spAutoFit/>
          </a:bodyPr>
          <a:lstStyle/>
          <a:p>
            <a:pPr algn="l"/>
            <a:r>
              <a:rPr lang="zh-CN" sz="975" b="1" dirty="0">
                <a:solidFill>
                  <a:srgbClr val="8E8A82"/>
                </a:solidFill>
                <a:latin typeface="Space Grotesk"/>
                <a:ea typeface="Microsoft YaHei"/>
                <a:cs typeface="Space Grotesk"/>
              </a:rPr>
              <a:t>FrameBind</a:t>
            </a:r>
          </a:p>
        </p:txBody>
      </p:sp>
      <p:sp>
        <p:nvSpPr>
          <p:cNvPr id="16" name="TextBox 16"/>
          <p:cNvSpPr txBox="1"/>
          <p:nvPr/>
        </p:nvSpPr>
        <p:spPr>
          <a:xfrm>
            <a:off x="10982063" y="6447949"/>
            <a:ext cx="460319" cy="198120"/>
          </a:xfrm>
          <a:prstGeom prst="rect">
            <a:avLst/>
          </a:prstGeom>
          <a:noFill/>
          <a:ln>
            <a:noFill/>
          </a:ln>
        </p:spPr>
        <p:txBody>
          <a:bodyPr wrap="none" lIns="0" tIns="0" rIns="0" bIns="0" anchor="t" anchorCtr="0">
            <a:spAutoFit/>
          </a:bodyPr>
          <a:lstStyle/>
          <a:p>
            <a:pPr algn="r"/>
            <a:r>
              <a:rPr lang="zh-CN" sz="975" dirty="0">
                <a:solidFill>
                  <a:srgbClr val="8E8A82"/>
                </a:solidFill>
                <a:latin typeface="Inter"/>
                <a:ea typeface="Microsoft YaHei"/>
                <a:cs typeface="Inter"/>
              </a:rPr>
              <a:t>09 / 14</a:t>
            </a:r>
          </a:p>
        </p:txBody>
      </p:sp>
    </p:spTree>
  </p:cSld>
  <p:clrMapOvr>
    <a:masterClrMapping/>
  </p:clrMapOvr>
  <p:transition xmlns:p14="http://schemas.microsoft.com/office/powerpoint/2010/main" p14:dur="400">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Office PowerPoint</Application>
  <PresentationFormat>On-screen Show (16:9)</PresentationFormat>
  <Paragraphs>0</Paragraphs>
  <Slides>14</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dc:language/>
  <cp:lastModifiedBy/>
  <cp:revision>1</cp:revision>
  <dcterms:created xsi:type="dcterms:W3CDTF">2026-06-17T17:58:47Z</dcterms:created>
  <dcterms:modified xsi:type="dcterms:W3CDTF">2026-06-17T17:58:47Z</dcterms:modified>
  <cp:category/>
  <cp:contentStatus/>
</cp:coreProperties>
</file>